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dp" ContentType="image/vnd.ms-photo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30" r:id="rId3"/>
    <p:sldId id="271" r:id="rId4"/>
    <p:sldId id="327" r:id="rId5"/>
    <p:sldId id="329" r:id="rId6"/>
    <p:sldId id="258" r:id="rId7"/>
    <p:sldId id="331" r:id="rId8"/>
    <p:sldId id="259" r:id="rId9"/>
    <p:sldId id="260" r:id="rId10"/>
    <p:sldId id="333" r:id="rId11"/>
    <p:sldId id="263" r:id="rId12"/>
    <p:sldId id="357" r:id="rId13"/>
    <p:sldId id="280" r:id="rId14"/>
    <p:sldId id="351" r:id="rId15"/>
    <p:sldId id="352" r:id="rId16"/>
    <p:sldId id="353" r:id="rId17"/>
    <p:sldId id="354" r:id="rId18"/>
    <p:sldId id="355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-72"/>
      </p:cViewPr>
      <p:guideLst>
        <p:guide orient="horz" pos="2079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4295F3-866A-4872-8B6A-456908DB6B8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-1612"/>
            <a:ext cx="9144000" cy="704387"/>
          </a:xfrm>
          <a:prstGeom prst="rect">
            <a:avLst/>
          </a:prstGeom>
          <a:solidFill>
            <a:srgbClr val="1973B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3895"/>
            <a:endParaRPr lang="zh-CN" altLang="en-US" sz="1345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" name="矩形 4"/>
          <p:cNvSpPr/>
          <p:nvPr userDrawn="1">
            <p:custDataLst>
              <p:tags r:id="rId3"/>
            </p:custDataLst>
          </p:nvPr>
        </p:nvSpPr>
        <p:spPr>
          <a:xfrm flipV="1">
            <a:off x="0" y="653052"/>
            <a:ext cx="9144000" cy="61110"/>
          </a:xfrm>
          <a:prstGeom prst="rect">
            <a:avLst/>
          </a:prstGeom>
          <a:solidFill>
            <a:srgbClr val="0363A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3895"/>
            <a:endParaRPr lang="zh-CN" altLang="en-US" sz="1345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863706-2D0B-4619-9E01-1C9A7FEA27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4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microsoft.com/office/2007/relationships/hdphoto" Target="../media/hdphoto2.wdp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4" Type="http://schemas.openxmlformats.org/officeDocument/2006/relationships/slideLayout" Target="../slideLayouts/slideLayout12.xml"/><Relationship Id="rId53" Type="http://schemas.openxmlformats.org/officeDocument/2006/relationships/tags" Target="../tags/tag53.xml"/><Relationship Id="rId52" Type="http://schemas.openxmlformats.org/officeDocument/2006/relationships/tags" Target="../tags/tag52.xml"/><Relationship Id="rId51" Type="http://schemas.openxmlformats.org/officeDocument/2006/relationships/tags" Target="../tags/tag51.xml"/><Relationship Id="rId50" Type="http://schemas.openxmlformats.org/officeDocument/2006/relationships/tags" Target="../tags/tag50.xml"/><Relationship Id="rId5" Type="http://schemas.openxmlformats.org/officeDocument/2006/relationships/image" Target="../media/image5.png"/><Relationship Id="rId49" Type="http://schemas.openxmlformats.org/officeDocument/2006/relationships/tags" Target="../tags/tag49.xml"/><Relationship Id="rId48" Type="http://schemas.openxmlformats.org/officeDocument/2006/relationships/tags" Target="../tags/tag48.xml"/><Relationship Id="rId47" Type="http://schemas.openxmlformats.org/officeDocument/2006/relationships/tags" Target="../tags/tag47.xml"/><Relationship Id="rId46" Type="http://schemas.openxmlformats.org/officeDocument/2006/relationships/tags" Target="../tags/tag46.xml"/><Relationship Id="rId45" Type="http://schemas.openxmlformats.org/officeDocument/2006/relationships/tags" Target="../tags/tag45.xml"/><Relationship Id="rId44" Type="http://schemas.openxmlformats.org/officeDocument/2006/relationships/image" Target="../media/image6.png"/><Relationship Id="rId43" Type="http://schemas.openxmlformats.org/officeDocument/2006/relationships/tags" Target="../tags/tag44.xml"/><Relationship Id="rId42" Type="http://schemas.openxmlformats.org/officeDocument/2006/relationships/tags" Target="../tags/tag43.xml"/><Relationship Id="rId41" Type="http://schemas.openxmlformats.org/officeDocument/2006/relationships/tags" Target="../tags/tag42.xml"/><Relationship Id="rId40" Type="http://schemas.openxmlformats.org/officeDocument/2006/relationships/tags" Target="../tags/tag41.xml"/><Relationship Id="rId4" Type="http://schemas.openxmlformats.org/officeDocument/2006/relationships/tags" Target="../tags/tag6.xml"/><Relationship Id="rId39" Type="http://schemas.openxmlformats.org/officeDocument/2006/relationships/tags" Target="../tags/tag40.xml"/><Relationship Id="rId38" Type="http://schemas.openxmlformats.org/officeDocument/2006/relationships/tags" Target="../tags/tag39.xml"/><Relationship Id="rId37" Type="http://schemas.openxmlformats.org/officeDocument/2006/relationships/tags" Target="../tags/tag38.xml"/><Relationship Id="rId36" Type="http://schemas.openxmlformats.org/officeDocument/2006/relationships/tags" Target="../tags/tag37.xml"/><Relationship Id="rId35" Type="http://schemas.openxmlformats.org/officeDocument/2006/relationships/tags" Target="../tags/tag36.xml"/><Relationship Id="rId34" Type="http://schemas.openxmlformats.org/officeDocument/2006/relationships/tags" Target="../tags/tag35.xml"/><Relationship Id="rId33" Type="http://schemas.openxmlformats.org/officeDocument/2006/relationships/tags" Target="../tags/tag34.xml"/><Relationship Id="rId32" Type="http://schemas.openxmlformats.org/officeDocument/2006/relationships/tags" Target="../tags/tag33.xml"/><Relationship Id="rId31" Type="http://schemas.openxmlformats.org/officeDocument/2006/relationships/tags" Target="../tags/tag32.xml"/><Relationship Id="rId30" Type="http://schemas.openxmlformats.org/officeDocument/2006/relationships/tags" Target="../tags/tag31.xml"/><Relationship Id="rId3" Type="http://schemas.openxmlformats.org/officeDocument/2006/relationships/image" Target="../media/image4.png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5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/>
          <p:nvPr>
            <p:custDataLst>
              <p:tags r:id="rId1"/>
            </p:custDataLst>
          </p:nvPr>
        </p:nvPicPr>
        <p:blipFill>
          <a:blip r:embed="rId2"/>
          <a:srcRect l="2978" t="9602" r="2669" b="3363"/>
          <a:stretch>
            <a:fillRect/>
          </a:stretch>
        </p:blipFill>
        <p:spPr>
          <a:xfrm>
            <a:off x="1971675" y="1598930"/>
            <a:ext cx="4930775" cy="293624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新课导入</a:t>
            </a:r>
            <a:endParaRPr lang="zh-CN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114425" y="1817053"/>
          <a:ext cx="129698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1" imgW="444500" imgH="393700" progId="Equation.3">
                  <p:embed/>
                </p:oleObj>
              </mc:Choice>
              <mc:Fallback>
                <p:oleObj name="" r:id="rId1" imgW="4445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4425" y="1817053"/>
                        <a:ext cx="1296988" cy="1149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箭头连接符 3"/>
          <p:cNvCxnSpPr/>
          <p:nvPr/>
        </p:nvCxnSpPr>
        <p:spPr>
          <a:xfrm>
            <a:off x="2554288" y="2202815"/>
            <a:ext cx="1285875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554288" y="2707640"/>
            <a:ext cx="1285875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1915478"/>
            <a:ext cx="4778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4063" y="2415540"/>
            <a:ext cx="6556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3200" b="1" baseline="30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173538" y="2502853"/>
            <a:ext cx="10001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2725" y="2199640"/>
            <a:ext cx="11715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=1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Pa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225" y="2923540"/>
            <a:ext cx="7192963" cy="1117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．压强的单位：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国际单位：帕斯卡    简称：帕   符号：</a:t>
            </a:r>
            <a:r>
              <a:rPr lang="en-US" altLang="zh-CN" sz="2800" b="1">
                <a:latin typeface="Times New Roman" panose="02020603050405020304" pitchFamily="18" charset="0"/>
              </a:rPr>
              <a:t>Pa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4663" y="1915478"/>
            <a:ext cx="6492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1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505778" y="4356100"/>
            <a:ext cx="8459788" cy="5445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表示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物体在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m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面积上受到的压力是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778" y="5326698"/>
            <a:ext cx="7889875" cy="1155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rPr>
              <a:t>将一张报纸对折一下，平铺在地面上，对地面的压强约为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rPr>
              <a:t>1 Pa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11277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358140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2"/>
          <p:cNvSpPr txBox="1"/>
          <p:nvPr/>
        </p:nvSpPr>
        <p:spPr>
          <a:xfrm>
            <a:off x="4283075" y="2415540"/>
            <a:ext cx="6492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1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055" y="280035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精讲领学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sp>
        <p:nvSpPr>
          <p:cNvPr id="10242" name="TextBox 1"/>
          <p:cNvSpPr txBox="1"/>
          <p:nvPr/>
        </p:nvSpPr>
        <p:spPr>
          <a:xfrm>
            <a:off x="424815" y="740093"/>
            <a:ext cx="8497888" cy="1198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三、压强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．定义：物体所受压力的大小与受力面积之比。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 bldLvl="0" animBg="1"/>
      <p:bldP spid="15" grpId="0" bldLvl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TextBox 1"/>
          <p:cNvPicPr/>
          <p:nvPr/>
        </p:nvPicPr>
        <p:blipFill>
          <a:blip r:embed="rId1"/>
          <a:stretch>
            <a:fillRect/>
          </a:stretch>
        </p:blipFill>
        <p:spPr>
          <a:xfrm>
            <a:off x="176213" y="811213"/>
            <a:ext cx="1300162" cy="712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4"/>
          <p:cNvSpPr txBox="1"/>
          <p:nvPr/>
        </p:nvSpPr>
        <p:spPr>
          <a:xfrm>
            <a:off x="323850" y="928688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Calibri" panose="020F0502020204030204" pitchFamily="34" charset="0"/>
              </a:rPr>
              <a:t>例题</a:t>
            </a:r>
            <a:endParaRPr lang="zh-CN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8" y="1557338"/>
            <a:ext cx="8429625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水平桌面上放一本书，书所受的重力为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 N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，与桌面的接触面积为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 × 10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-2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</a:t>
            </a:r>
            <a:r>
              <a:rPr kumimoji="0" lang="en-US" altLang="zh-CN" sz="2800" b="1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，计算书对桌面的压强。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50" y="2852738"/>
            <a:ext cx="61928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解：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水平放置，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＝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G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3 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740" y="3502343"/>
            <a:ext cx="268446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华文楷体" panose="02010600040101010101" pitchFamily="2" charset="-122"/>
              </a:rPr>
              <a:t>桌面的受力面积</a:t>
            </a:r>
            <a:endParaRPr lang="zh-CN" altLang="en-US" sz="2800" b="1">
              <a:latin typeface="宋体" panose="0201060003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053" y="3559493"/>
            <a:ext cx="248761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5 × 10</a:t>
            </a:r>
            <a:r>
              <a:rPr lang="en-US" altLang="zh-CN" sz="2800" b="1" baseline="30000">
                <a:latin typeface="Times New Roman" panose="02020603050405020304" pitchFamily="18" charset="0"/>
                <a:ea typeface="华文楷体" panose="02010600040101010101" pitchFamily="2" charset="-122"/>
              </a:rPr>
              <a:t>-2 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m</a:t>
            </a:r>
            <a:r>
              <a:rPr lang="en-US" altLang="zh-CN" sz="2800" b="1" baseline="30000">
                <a:latin typeface="Times New Roman" panose="02020603050405020304" pitchFamily="18" charset="0"/>
                <a:ea typeface="华文楷体" panose="02010600040101010101" pitchFamily="2" charset="-122"/>
              </a:rPr>
              <a:t>2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0190" y="4150043"/>
            <a:ext cx="16129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华文楷体" panose="02010600040101010101" pitchFamily="2" charset="-122"/>
              </a:rPr>
              <a:t>所以压强</a:t>
            </a:r>
            <a:endParaRPr lang="zh-CN" altLang="en-US" sz="2800" b="1">
              <a:latin typeface="宋体" panose="0201060003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309303" y="4335780"/>
          <a:ext cx="46688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2" imgW="1854200" imgH="431800" progId="Equation.DSMT4">
                  <p:embed/>
                </p:oleObj>
              </mc:Choice>
              <mc:Fallback>
                <p:oleObj name="" r:id="rId2" imgW="1854200" imgH="431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09303" y="4335780"/>
                        <a:ext cx="4668837" cy="1050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650" y="5734050"/>
            <a:ext cx="57610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华文楷体" panose="02010600040101010101" pitchFamily="2" charset="-122"/>
              </a:rPr>
              <a:t>答：书对桌面的压强为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60 Pa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301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展示激学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/>
          <p:nvPr/>
        </p:nvSpPr>
        <p:spPr>
          <a:xfrm>
            <a:off x="539750" y="260667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600">
              <a:latin typeface="Arial" panose="020B0604020202020204" pitchFamily="34" charset="0"/>
            </a:endParaRPr>
          </a:p>
        </p:txBody>
      </p:sp>
      <p:sp>
        <p:nvSpPr>
          <p:cNvPr id="13315" name="Text Box 11"/>
          <p:cNvSpPr txBox="1"/>
          <p:nvPr/>
        </p:nvSpPr>
        <p:spPr>
          <a:xfrm>
            <a:off x="322263" y="1052513"/>
            <a:ext cx="871378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>
                <a:latin typeface="Arial" panose="020B0604020202020204" pitchFamily="34" charset="0"/>
              </a:rPr>
              <a:t>1．图中正确表示压力示意图的是（       ）</a:t>
            </a:r>
            <a:endParaRPr sz="3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3200" b="1">
                <a:latin typeface="Arial" panose="020B0604020202020204" pitchFamily="34" charset="0"/>
              </a:rPr>
              <a:t>                                   </a:t>
            </a:r>
            <a:endParaRPr lang="en-US" altLang="zh-CN" sz="32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3317" name="Group 16"/>
          <p:cNvGrpSpPr/>
          <p:nvPr/>
        </p:nvGrpSpPr>
        <p:grpSpPr>
          <a:xfrm>
            <a:off x="649288" y="-646112"/>
            <a:ext cx="6046787" cy="0"/>
            <a:chOff x="613" y="3339"/>
            <a:chExt cx="3809" cy="0"/>
          </a:xfrm>
        </p:grpSpPr>
        <p:sp>
          <p:nvSpPr>
            <p:cNvPr id="13319" name="Line 14"/>
            <p:cNvSpPr/>
            <p:nvPr/>
          </p:nvSpPr>
          <p:spPr>
            <a:xfrm>
              <a:off x="613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0" name="Line 15"/>
            <p:cNvSpPr/>
            <p:nvPr/>
          </p:nvSpPr>
          <p:spPr>
            <a:xfrm>
              <a:off x="3606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4" name="文本框 13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反馈固学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pic>
        <p:nvPicPr>
          <p:cNvPr id="88" name="图片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  <a14:imgEffect>
                      <a14:brightnessContrast bright="20000" contrast="-4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" y="2119630"/>
            <a:ext cx="7277735" cy="19481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85610" y="1052830"/>
            <a:ext cx="628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C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/>
          <p:nvPr/>
        </p:nvSpPr>
        <p:spPr>
          <a:xfrm>
            <a:off x="539750" y="260667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600">
              <a:latin typeface="Arial" panose="020B0604020202020204" pitchFamily="34" charset="0"/>
            </a:endParaRPr>
          </a:p>
        </p:txBody>
      </p:sp>
      <p:sp>
        <p:nvSpPr>
          <p:cNvPr id="13315" name="Text Box 11"/>
          <p:cNvSpPr txBox="1"/>
          <p:nvPr/>
        </p:nvSpPr>
        <p:spPr>
          <a:xfrm>
            <a:off x="322263" y="1052513"/>
            <a:ext cx="8713787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>
                <a:latin typeface="Arial" panose="020B0604020202020204" pitchFamily="34" charset="0"/>
              </a:rPr>
              <a:t>2. 下列压强大小最接近1Pa的是（　　  ）</a:t>
            </a:r>
            <a:endParaRPr sz="3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3200" b="1">
                <a:latin typeface="Arial" panose="020B0604020202020204" pitchFamily="34" charset="0"/>
              </a:rPr>
              <a:t>A．人站立时对水平地面的压强	    </a:t>
            </a:r>
            <a:endParaRPr sz="3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3200" b="1">
                <a:latin typeface="Arial" panose="020B0604020202020204" pitchFamily="34" charset="0"/>
              </a:rPr>
              <a:t>B．一张图画纸平放时对水平桌面的压强	</a:t>
            </a:r>
            <a:endParaRPr sz="3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3200" b="1">
                <a:latin typeface="Arial" panose="020B0604020202020204" pitchFamily="34" charset="0"/>
              </a:rPr>
              <a:t>C．打针时注射器针尖对皮肤的压强	</a:t>
            </a:r>
            <a:endParaRPr sz="3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3200" b="1">
                <a:latin typeface="Arial" panose="020B0604020202020204" pitchFamily="34" charset="0"/>
              </a:rPr>
              <a:t>D．推土机推土时履带对水平地面的压强</a:t>
            </a:r>
            <a:endParaRPr lang="en-US" altLang="zh-CN" sz="32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3317" name="Group 16"/>
          <p:cNvGrpSpPr/>
          <p:nvPr/>
        </p:nvGrpSpPr>
        <p:grpSpPr>
          <a:xfrm>
            <a:off x="649288" y="-646112"/>
            <a:ext cx="6046787" cy="0"/>
            <a:chOff x="613" y="3339"/>
            <a:chExt cx="3809" cy="0"/>
          </a:xfrm>
        </p:grpSpPr>
        <p:sp>
          <p:nvSpPr>
            <p:cNvPr id="13319" name="Line 14"/>
            <p:cNvSpPr/>
            <p:nvPr/>
          </p:nvSpPr>
          <p:spPr>
            <a:xfrm>
              <a:off x="613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0" name="Line 15"/>
            <p:cNvSpPr/>
            <p:nvPr/>
          </p:nvSpPr>
          <p:spPr>
            <a:xfrm>
              <a:off x="3606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4" name="文本框 13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反馈固学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85610" y="1052830"/>
            <a:ext cx="628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B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/>
          <p:nvPr/>
        </p:nvSpPr>
        <p:spPr>
          <a:xfrm>
            <a:off x="539750" y="260667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600">
              <a:latin typeface="Arial" panose="020B0604020202020204" pitchFamily="34" charset="0"/>
            </a:endParaRPr>
          </a:p>
        </p:txBody>
      </p:sp>
      <p:sp>
        <p:nvSpPr>
          <p:cNvPr id="13315" name="Text Box 11"/>
          <p:cNvSpPr txBox="1"/>
          <p:nvPr/>
        </p:nvSpPr>
        <p:spPr>
          <a:xfrm>
            <a:off x="295593" y="806133"/>
            <a:ext cx="8713787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sz="2400" b="1">
                <a:latin typeface="Arial" panose="020B0604020202020204" pitchFamily="34" charset="0"/>
              </a:rPr>
              <a:t>3. 如图1所示，水平雪地上，穿着滑雪板的芳芳总质量为65 kg，没有陷入雪地；而穿着运动鞋的小明总质量为50 kg，却深陷雪地。下列说法正确的是 （   ） </a:t>
            </a:r>
            <a:endParaRPr sz="24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400" b="1">
                <a:latin typeface="Arial" panose="020B0604020202020204" pitchFamily="34" charset="0"/>
              </a:rPr>
              <a:t>A．芳芳对雪地的压力比小明的小    </a:t>
            </a:r>
            <a:endParaRPr sz="24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400" b="1">
                <a:latin typeface="Arial" panose="020B0604020202020204" pitchFamily="34" charset="0"/>
              </a:rPr>
              <a:t>B．芳芳对雪地的压力和小明一样</a:t>
            </a:r>
            <a:endParaRPr sz="24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400" b="1">
                <a:latin typeface="Arial" panose="020B0604020202020204" pitchFamily="34" charset="0"/>
              </a:rPr>
              <a:t>C．芳芳对雪地单位面积的压力比小明的小    </a:t>
            </a:r>
            <a:endParaRPr sz="24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400" b="1">
                <a:latin typeface="Arial" panose="020B0604020202020204" pitchFamily="34" charset="0"/>
              </a:rPr>
              <a:t>D. 受力面积和压力都不等，无法比较谁对雪地的压强大</a:t>
            </a:r>
            <a:endParaRPr lang="en-US" altLang="zh-CN" sz="2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3317" name="Group 16"/>
          <p:cNvGrpSpPr/>
          <p:nvPr/>
        </p:nvGrpSpPr>
        <p:grpSpPr>
          <a:xfrm>
            <a:off x="649288" y="-646112"/>
            <a:ext cx="6046787" cy="0"/>
            <a:chOff x="613" y="3339"/>
            <a:chExt cx="3809" cy="0"/>
          </a:xfrm>
        </p:grpSpPr>
        <p:sp>
          <p:nvSpPr>
            <p:cNvPr id="13319" name="Line 14"/>
            <p:cNvSpPr/>
            <p:nvPr/>
          </p:nvSpPr>
          <p:spPr>
            <a:xfrm>
              <a:off x="613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0" name="Line 15"/>
            <p:cNvSpPr/>
            <p:nvPr/>
          </p:nvSpPr>
          <p:spPr>
            <a:xfrm>
              <a:off x="3606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4" name="文本框 13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反馈固学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grpSp>
        <p:nvGrpSpPr>
          <p:cNvPr id="13" name="组合 13"/>
          <p:cNvGrpSpPr/>
          <p:nvPr/>
        </p:nvGrpSpPr>
        <p:grpSpPr>
          <a:xfrm>
            <a:off x="6010910" y="2121535"/>
            <a:ext cx="3672840" cy="1978660"/>
            <a:chOff x="0" y="12732"/>
            <a:chExt cx="3394191" cy="1220398"/>
          </a:xfrm>
        </p:grpSpPr>
        <p:sp>
          <p:nvSpPr>
            <p:cNvPr id="12" name="文本框 2"/>
            <p:cNvSpPr txBox="1">
              <a:spLocks noChangeArrowheads="1"/>
            </p:cNvSpPr>
            <p:nvPr/>
          </p:nvSpPr>
          <p:spPr bwMode="auto">
            <a:xfrm>
              <a:off x="595746" y="959313"/>
              <a:ext cx="2798445" cy="2738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anchor="t" anchorCtr="0">
              <a:noAutofit/>
            </a:bodyPr>
            <a:lstStyle/>
            <a:p>
              <a:pPr algn="just"/>
              <a:r>
                <a:rPr lang="en-US" altLang="zh-CN" sz="1050" kern="10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图1                        </a:t>
              </a:r>
              <a:endParaRPr lang="en-US" altLang="zh-CN" sz="1050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pic>
          <p:nvPicPr>
            <p:cNvPr id="95" name="图片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32"/>
              <a:ext cx="2039555" cy="946118"/>
            </a:xfrm>
            <a:prstGeom prst="rect">
              <a:avLst/>
            </a:prstGeom>
          </p:spPr>
        </p:pic>
      </p:grpSp>
      <p:sp>
        <p:nvSpPr>
          <p:cNvPr id="2" name="矩形 1071106"/>
          <p:cNvSpPr/>
          <p:nvPr>
            <p:custDataLst>
              <p:tags r:id="rId2"/>
            </p:custDataLst>
          </p:nvPr>
        </p:nvSpPr>
        <p:spPr>
          <a:xfrm>
            <a:off x="3757669" y="2018915"/>
            <a:ext cx="562235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5pPr>
          </a:lstStyle>
          <a:p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sym typeface="Wingdings" panose="05000000000000000000"/>
              </a:rPr>
              <a:t>C</a:t>
            </a:r>
            <a:endParaRPr sz="21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/>
          <p:nvPr/>
        </p:nvSpPr>
        <p:spPr>
          <a:xfrm>
            <a:off x="539750" y="260667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600">
              <a:latin typeface="Arial" panose="020B0604020202020204" pitchFamily="34" charset="0"/>
            </a:endParaRPr>
          </a:p>
        </p:txBody>
      </p:sp>
      <p:sp>
        <p:nvSpPr>
          <p:cNvPr id="13315" name="Text Box 11"/>
          <p:cNvSpPr txBox="1"/>
          <p:nvPr/>
        </p:nvSpPr>
        <p:spPr>
          <a:xfrm>
            <a:off x="295593" y="1052513"/>
            <a:ext cx="8713787" cy="406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sz="2800" b="1">
                <a:latin typeface="Arial" panose="020B0604020202020204" pitchFamily="34" charset="0"/>
              </a:rPr>
              <a:t>4. 如图2所示，用拇指与食指压一支铅笔的两端，两个手指受到的压力______(选填“拇指大”、“食指大”或“一样大”，下同)，两个手指受到的压强______，这是由于压力一定时，_______，受到的压强越大的缘故。若拇指受到的压力为2N，笔尖的受力面积为0.5mm</a:t>
            </a:r>
            <a:r>
              <a:rPr sz="2800" b="1" baseline="30000">
                <a:latin typeface="Arial" panose="020B0604020202020204" pitchFamily="34" charset="0"/>
              </a:rPr>
              <a:t>2</a:t>
            </a:r>
            <a:r>
              <a:rPr sz="2800" b="1">
                <a:latin typeface="Arial" panose="020B0604020202020204" pitchFamily="34" charset="0"/>
              </a:rPr>
              <a:t>，则食指受到的压强为____  Pa</a:t>
            </a:r>
            <a:r>
              <a:rPr sz="3200" b="1">
                <a:latin typeface="Arial" panose="020B0604020202020204" pitchFamily="34" charset="0"/>
              </a:rPr>
              <a:t>。</a:t>
            </a:r>
            <a:endParaRPr lang="en-US" altLang="zh-CN" sz="32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3317" name="Group 16"/>
          <p:cNvGrpSpPr/>
          <p:nvPr/>
        </p:nvGrpSpPr>
        <p:grpSpPr>
          <a:xfrm>
            <a:off x="649288" y="-646112"/>
            <a:ext cx="6046787" cy="0"/>
            <a:chOff x="613" y="3339"/>
            <a:chExt cx="3809" cy="0"/>
          </a:xfrm>
        </p:grpSpPr>
        <p:sp>
          <p:nvSpPr>
            <p:cNvPr id="13319" name="Line 14"/>
            <p:cNvSpPr/>
            <p:nvPr/>
          </p:nvSpPr>
          <p:spPr>
            <a:xfrm>
              <a:off x="613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0" name="Line 15"/>
            <p:cNvSpPr/>
            <p:nvPr/>
          </p:nvSpPr>
          <p:spPr>
            <a:xfrm>
              <a:off x="3606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4" name="文本框 13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反馈固学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pic>
        <p:nvPicPr>
          <p:cNvPr id="98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05" y="4453890"/>
            <a:ext cx="2212340" cy="171577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文本框 1"/>
          <p:cNvSpPr txBox="1"/>
          <p:nvPr/>
        </p:nvSpPr>
        <p:spPr>
          <a:xfrm>
            <a:off x="2871470" y="1882775"/>
            <a:ext cx="1362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  <a:sym typeface="+mn-ea"/>
              </a:rPr>
              <a:t>一样大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55105" y="2404745"/>
            <a:ext cx="1362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  <a:sym typeface="+mn-ea"/>
              </a:rPr>
              <a:t>食指大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2950986" y="3151419"/>
            <a:ext cx="1877437" cy="430887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200" kern="100">
                <a:solidFill>
                  <a:srgbClr val="C00000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受力面积越小</a:t>
            </a:r>
            <a:endParaRPr lang="zh-CN" altLang="en-US" sz="2200" kern="100">
              <a:solidFill>
                <a:srgbClr val="C00000"/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3509645" y="4422775"/>
            <a:ext cx="1086485" cy="59880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199390" algn="l"/>
                <a:tab pos="1097280" algn="l"/>
                <a:tab pos="1196975" algn="l"/>
                <a:tab pos="1995170" algn="l"/>
                <a:tab pos="2194560" algn="l"/>
                <a:tab pos="2892425" algn="l"/>
                <a:tab pos="3192145" algn="l"/>
              </a:tabLst>
            </a:pPr>
            <a:r>
              <a:rPr lang="en-US" altLang="zh-CN" sz="2200" kern="100">
                <a:solidFill>
                  <a:srgbClr val="C00000"/>
                </a:solidFill>
                <a:ea typeface="黑体" panose="02010609060101010101" charset="-122"/>
                <a:cs typeface="Times New Roman" panose="02020603050405020304" pitchFamily="18" charset="0"/>
              </a:rPr>
              <a:t>4×10</a:t>
            </a:r>
            <a:r>
              <a:rPr lang="en-US" altLang="zh-CN" sz="2200" kern="100" baseline="30000">
                <a:solidFill>
                  <a:srgbClr val="C00000"/>
                </a:solidFill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endParaRPr lang="zh-CN" altLang="zh-CN" sz="2200" kern="100">
              <a:solidFill>
                <a:srgbClr val="C00000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/>
          <p:nvPr/>
        </p:nvSpPr>
        <p:spPr>
          <a:xfrm>
            <a:off x="539750" y="260667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600">
              <a:latin typeface="Arial" panose="020B0604020202020204" pitchFamily="34" charset="0"/>
            </a:endParaRPr>
          </a:p>
        </p:txBody>
      </p:sp>
      <p:sp>
        <p:nvSpPr>
          <p:cNvPr id="13315" name="Text Box 11"/>
          <p:cNvSpPr txBox="1"/>
          <p:nvPr/>
        </p:nvSpPr>
        <p:spPr>
          <a:xfrm>
            <a:off x="295910" y="840105"/>
            <a:ext cx="866013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sz="3200" b="1">
                <a:latin typeface="Arial" panose="020B0604020202020204" pitchFamily="34" charset="0"/>
              </a:rPr>
              <a:t>5. 如图3所示，长木板重10N，底面积为10</a:t>
            </a:r>
            <a:r>
              <a:rPr sz="3200" b="1" baseline="30000">
                <a:latin typeface="Arial" panose="020B0604020202020204" pitchFamily="34" charset="0"/>
              </a:rPr>
              <a:t>-2</a:t>
            </a:r>
            <a:r>
              <a:rPr sz="3200" b="1">
                <a:latin typeface="Arial" panose="020B0604020202020204" pitchFamily="34" charset="0"/>
              </a:rPr>
              <a:t>m</a:t>
            </a:r>
            <a:r>
              <a:rPr sz="3200" b="1" baseline="30000">
                <a:latin typeface="Arial" panose="020B0604020202020204" pitchFamily="34" charset="0"/>
              </a:rPr>
              <a:t>2</a:t>
            </a:r>
            <a:r>
              <a:rPr sz="3200" b="1">
                <a:latin typeface="Arial" panose="020B0604020202020204" pitchFamily="34" charset="0"/>
              </a:rPr>
              <a:t>，现将其底面积的2/3 与水平桌面接触，木板静止时对桌面的压强为________Pa；在水平外力作用下推动木板缓慢向左运动，直至木板全部移到桌面，在这个过程中，木板对桌面的压强_____. </a:t>
            </a:r>
            <a:endParaRPr lang="en-US" altLang="zh-CN" sz="32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3317" name="Group 16"/>
          <p:cNvGrpSpPr/>
          <p:nvPr/>
        </p:nvGrpSpPr>
        <p:grpSpPr>
          <a:xfrm>
            <a:off x="649288" y="-646112"/>
            <a:ext cx="6046787" cy="0"/>
            <a:chOff x="613" y="3339"/>
            <a:chExt cx="3809" cy="0"/>
          </a:xfrm>
        </p:grpSpPr>
        <p:sp>
          <p:nvSpPr>
            <p:cNvPr id="13319" name="Line 14"/>
            <p:cNvSpPr/>
            <p:nvPr/>
          </p:nvSpPr>
          <p:spPr>
            <a:xfrm>
              <a:off x="613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0" name="Line 15"/>
            <p:cNvSpPr/>
            <p:nvPr/>
          </p:nvSpPr>
          <p:spPr>
            <a:xfrm>
              <a:off x="3606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4" name="文本框 13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反馈固学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grpSp>
        <p:nvGrpSpPr>
          <p:cNvPr id="81" name="组合 81"/>
          <p:cNvGrpSpPr/>
          <p:nvPr/>
        </p:nvGrpSpPr>
        <p:grpSpPr>
          <a:xfrm>
            <a:off x="4084320" y="4803775"/>
            <a:ext cx="3907155" cy="1389270"/>
            <a:chOff x="0" y="159327"/>
            <a:chExt cx="2971678" cy="816001"/>
          </a:xfrm>
        </p:grpSpPr>
        <p:pic>
          <p:nvPicPr>
            <p:cNvPr id="31" name="Picture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9327"/>
              <a:ext cx="1377315" cy="688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文本框 2"/>
            <p:cNvSpPr txBox="1">
              <a:spLocks noChangeArrowheads="1"/>
            </p:cNvSpPr>
            <p:nvPr/>
          </p:nvSpPr>
          <p:spPr bwMode="auto">
            <a:xfrm>
              <a:off x="173182" y="826885"/>
              <a:ext cx="2798496" cy="1484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anchor="t" anchorCtr="0">
              <a:spAutoFit/>
            </a:bodyPr>
            <a:lstStyle/>
            <a:p>
              <a:pPr algn="just"/>
              <a:r>
                <a:rPr lang="en-US" altLang="zh-CN" sz="1050" kern="10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图3                        </a:t>
              </a:r>
              <a:endParaRPr lang="en-US" altLang="zh-CN" sz="1050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084536" y="2516506"/>
            <a:ext cx="1083474" cy="43088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1500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39588" y="4702390"/>
            <a:ext cx="1083474" cy="43088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变小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/>
          <p:nvPr/>
        </p:nvSpPr>
        <p:spPr>
          <a:xfrm>
            <a:off x="539750" y="260667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600">
              <a:latin typeface="Arial" panose="020B0604020202020204" pitchFamily="34" charset="0"/>
            </a:endParaRPr>
          </a:p>
        </p:txBody>
      </p:sp>
      <p:sp>
        <p:nvSpPr>
          <p:cNvPr id="13315" name="Text Box 11"/>
          <p:cNvSpPr txBox="1"/>
          <p:nvPr/>
        </p:nvSpPr>
        <p:spPr>
          <a:xfrm>
            <a:off x="322263" y="1052513"/>
            <a:ext cx="8713787" cy="4399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>
                <a:latin typeface="Arial" panose="020B0604020202020204" pitchFamily="34" charset="0"/>
              </a:rPr>
              <a:t>6.  在探究“影响压力作用效果的因素”时，小明同学利用小桌、海绵和砝码等器材进行了如图所示的实验。</a:t>
            </a:r>
            <a:endParaRPr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000" b="1">
                <a:latin typeface="Arial" panose="020B0604020202020204" pitchFamily="34" charset="0"/>
              </a:rPr>
              <a:t>                         </a:t>
            </a:r>
            <a:endParaRPr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000" b="1">
                <a:latin typeface="Arial" panose="020B0604020202020204" pitchFamily="34" charset="0"/>
              </a:rPr>
              <a:t>①该同学是通过_____________来判断压力作用效果的。</a:t>
            </a:r>
            <a:endParaRPr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000" b="1">
                <a:latin typeface="Arial" panose="020B0604020202020204" pitchFamily="34" charset="0"/>
              </a:rPr>
              <a:t>②比较乙与丙两图可得到的实验结论是：当压力一定时，__________。</a:t>
            </a:r>
            <a:endParaRPr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000" b="1">
                <a:latin typeface="Arial" panose="020B0604020202020204" pitchFamily="34" charset="0"/>
              </a:rPr>
              <a:t>③此实验______（选填“能”或“不能”）用硬纸板代替海绵，原因是_______。</a:t>
            </a:r>
            <a:endParaRPr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000" b="1">
                <a:latin typeface="Arial" panose="020B0604020202020204" pitchFamily="34" charset="0"/>
              </a:rPr>
              <a:t> ④此实验中主要运用的科学探究方法有_________和________。</a:t>
            </a:r>
            <a:endParaRPr lang="en-US" altLang="zh-CN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3317" name="Group 16"/>
          <p:cNvGrpSpPr/>
          <p:nvPr/>
        </p:nvGrpSpPr>
        <p:grpSpPr>
          <a:xfrm>
            <a:off x="649288" y="-646112"/>
            <a:ext cx="6046787" cy="0"/>
            <a:chOff x="613" y="3339"/>
            <a:chExt cx="3809" cy="0"/>
          </a:xfrm>
        </p:grpSpPr>
        <p:sp>
          <p:nvSpPr>
            <p:cNvPr id="13319" name="Line 14"/>
            <p:cNvSpPr/>
            <p:nvPr/>
          </p:nvSpPr>
          <p:spPr>
            <a:xfrm>
              <a:off x="613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320" name="Line 15"/>
            <p:cNvSpPr/>
            <p:nvPr/>
          </p:nvSpPr>
          <p:spPr>
            <a:xfrm>
              <a:off x="3606" y="3339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4" name="文本框 13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反馈固学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" y="1666875"/>
            <a:ext cx="6510020" cy="199199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2094865" y="3571240"/>
            <a:ext cx="2070100" cy="3987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</a:rPr>
              <a:t>海绵的凹陷程度</a:t>
            </a:r>
            <a:endParaRPr lang="zh-CN" altLang="en-US" sz="20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6695863" y="3760252"/>
            <a:ext cx="27059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algn="ctr"/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受力面积越小，压力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  <a:p>
            <a:pPr algn="ctr"/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的作用效果越显著。</a:t>
            </a:r>
            <a:endParaRPr lang="zh-CN" altLang="en-US" sz="1800"/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1500717" y="4509378"/>
            <a:ext cx="851747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</a:rPr>
              <a:t>不能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</a:rPr>
              <a:t> </a:t>
            </a:r>
            <a:endParaRPr lang="zh-CN" altLang="en-US" sz="2000"/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758694" y="4509438"/>
            <a:ext cx="1643276" cy="4502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ts val="2800"/>
              </a:lnSpc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</a:rPr>
              <a:t>效果不明显</a:t>
            </a:r>
            <a:endParaRPr lang="zh-CN" altLang="en-US" sz="2000" b="1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834890" y="4931410"/>
            <a:ext cx="1183640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</a:rPr>
              <a:t>转换法 </a:t>
            </a:r>
            <a:endParaRPr lang="zh-CN" altLang="en-US" sz="2000" b="1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6331585" y="4931410"/>
            <a:ext cx="160845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</a:rPr>
              <a:t>控制变量法 </a:t>
            </a:r>
            <a:endParaRPr lang="zh-CN" altLang="en-US" sz="2000" b="1">
              <a:solidFill>
                <a:srgbClr val="C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 bldLvl="0" animBg="1"/>
      <p:bldP spid="20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/>
          <p:nvPr/>
        </p:nvSpPr>
        <p:spPr>
          <a:xfrm>
            <a:off x="1273175" y="1196975"/>
            <a:ext cx="6251575" cy="854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5000" b="1">
                <a:latin typeface="楷体_GB2312" panose="02010609030101010101" pitchFamily="49" charset="-122"/>
                <a:ea typeface="楷体_GB2312" panose="02010609030101010101" pitchFamily="49" charset="-122"/>
              </a:rPr>
              <a:t>第九章 第１节 压强 </a:t>
            </a:r>
            <a:endParaRPr lang="zh-CN" altLang="en-US" sz="5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04025" y="6309360"/>
            <a:ext cx="2088515" cy="36004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5971774" y="3215350"/>
            <a:ext cx="1700931" cy="903418"/>
            <a:chOff x="5998867" y="2140930"/>
            <a:chExt cx="1700931" cy="903418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98867" y="2160349"/>
              <a:ext cx="1700931" cy="88399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19944992">
              <a:off x="6706975" y="2140930"/>
              <a:ext cx="442224" cy="408577"/>
            </a:xfrm>
            <a:prstGeom prst="rect">
              <a:avLst/>
            </a:prstGeom>
          </p:spPr>
        </p:pic>
      </p:grpSp>
      <p:sp>
        <p:nvSpPr>
          <p:cNvPr id="6" name="文本框 133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4695" y="2138045"/>
            <a:ext cx="264350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①茶杯对桌面的压力</a:t>
            </a:r>
            <a:endParaRPr lang="zh-CN" altLang="en-US" sz="200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4323326" y="3069717"/>
            <a:ext cx="898089" cy="1510357"/>
            <a:chOff x="4350419" y="1995297"/>
            <a:chExt cx="898089" cy="1510357"/>
          </a:xfrm>
        </p:grpSpPr>
        <p:grpSp>
          <p:nvGrpSpPr>
            <p:cNvPr id="8" name="组合 13316"/>
            <p:cNvGrpSpPr/>
            <p:nvPr>
              <p:custDataLst>
                <p:tags r:id="rId8"/>
              </p:custDataLst>
            </p:nvPr>
          </p:nvGrpSpPr>
          <p:grpSpPr>
            <a:xfrm rot="16200000" flipV="1">
              <a:off x="3737945" y="2717692"/>
              <a:ext cx="1510357" cy="65567"/>
              <a:chOff x="0" y="0"/>
              <a:chExt cx="2177" cy="91"/>
            </a:xfrm>
          </p:grpSpPr>
          <p:sp>
            <p:nvSpPr>
              <p:cNvPr id="26" name="直接连接符 1331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0" y="0"/>
                <a:ext cx="2177" cy="0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直接连接符 1331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90" y="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直接连接符 1331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272" y="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直接连接符 1332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453" y="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直接连接符 13321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635" y="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直接连接符 13322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816" y="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直接连接符 13323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1361" y="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直接连接符 1332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998" y="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直接连接符 1332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1542" y="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直接连接符 13326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1179" y="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直接连接符 1332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H="1">
                <a:off x="1905" y="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直接连接符 1332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1723" y="0"/>
                <a:ext cx="91" cy="91"/>
              </a:xfrm>
              <a:prstGeom prst="line">
                <a:avLst/>
              </a:prstGeom>
              <a:noFill/>
              <a:ln w="28575">
                <a:solidFill>
                  <a:srgbClr val="6357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组合 13329"/>
            <p:cNvGrpSpPr/>
            <p:nvPr>
              <p:custDataLst>
                <p:tags r:id="rId21"/>
              </p:custDataLst>
            </p:nvPr>
          </p:nvGrpSpPr>
          <p:grpSpPr>
            <a:xfrm>
              <a:off x="4597205" y="2570597"/>
              <a:ext cx="651303" cy="557642"/>
              <a:chOff x="0" y="0"/>
              <a:chExt cx="894" cy="727"/>
            </a:xfrm>
          </p:grpSpPr>
          <p:grpSp>
            <p:nvGrpSpPr>
              <p:cNvPr id="12" name="组合 13330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0" y="0"/>
                <a:ext cx="894" cy="727"/>
                <a:chOff x="0" y="0"/>
                <a:chExt cx="894" cy="727"/>
              </a:xfrm>
            </p:grpSpPr>
            <p:sp>
              <p:nvSpPr>
                <p:cNvPr id="17" name="未知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32" y="157"/>
                  <a:ext cx="317" cy="272"/>
                </a:xfrm>
                <a:custGeom>
                  <a:avLst/>
                  <a:gdLst>
                    <a:gd name="T0" fmla="*/ 84 w 294"/>
                    <a:gd name="T1" fmla="*/ 0 h 314"/>
                    <a:gd name="T2" fmla="*/ 48 w 294"/>
                    <a:gd name="T3" fmla="*/ 12 h 314"/>
                    <a:gd name="T4" fmla="*/ 0 w 294"/>
                    <a:gd name="T5" fmla="*/ 84 h 314"/>
                    <a:gd name="T6" fmla="*/ 108 w 294"/>
                    <a:gd name="T7" fmla="*/ 204 h 314"/>
                    <a:gd name="T8" fmla="*/ 144 w 294"/>
                    <a:gd name="T9" fmla="*/ 228 h 314"/>
                    <a:gd name="T10" fmla="*/ 240 w 294"/>
                    <a:gd name="T11" fmla="*/ 312 h 314"/>
                    <a:gd name="T12" fmla="*/ 288 w 294"/>
                    <a:gd name="T13" fmla="*/ 300 h 314"/>
                    <a:gd name="T14" fmla="*/ 252 w 294"/>
                    <a:gd name="T15" fmla="*/ 192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4" h="314">
                      <a:moveTo>
                        <a:pt x="84" y="0"/>
                      </a:moveTo>
                      <a:cubicBezTo>
                        <a:pt x="72" y="4"/>
                        <a:pt x="57" y="3"/>
                        <a:pt x="48" y="12"/>
                      </a:cubicBezTo>
                      <a:cubicBezTo>
                        <a:pt x="28" y="32"/>
                        <a:pt x="0" y="84"/>
                        <a:pt x="0" y="84"/>
                      </a:cubicBezTo>
                      <a:cubicBezTo>
                        <a:pt x="23" y="152"/>
                        <a:pt x="44" y="161"/>
                        <a:pt x="108" y="204"/>
                      </a:cubicBezTo>
                      <a:cubicBezTo>
                        <a:pt x="120" y="212"/>
                        <a:pt x="144" y="228"/>
                        <a:pt x="144" y="228"/>
                      </a:cubicBezTo>
                      <a:cubicBezTo>
                        <a:pt x="172" y="270"/>
                        <a:pt x="191" y="296"/>
                        <a:pt x="240" y="312"/>
                      </a:cubicBezTo>
                      <a:cubicBezTo>
                        <a:pt x="256" y="308"/>
                        <a:pt x="280" y="314"/>
                        <a:pt x="288" y="300"/>
                      </a:cubicBezTo>
                      <a:cubicBezTo>
                        <a:pt x="294" y="289"/>
                        <a:pt x="260" y="207"/>
                        <a:pt x="252" y="1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未知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32" y="278"/>
                  <a:ext cx="353" cy="280"/>
                </a:xfrm>
                <a:custGeom>
                  <a:avLst/>
                  <a:gdLst>
                    <a:gd name="T0" fmla="*/ 27 w 353"/>
                    <a:gd name="T1" fmla="*/ 0 h 280"/>
                    <a:gd name="T2" fmla="*/ 27 w 353"/>
                    <a:gd name="T3" fmla="*/ 120 h 280"/>
                    <a:gd name="T4" fmla="*/ 99 w 353"/>
                    <a:gd name="T5" fmla="*/ 168 h 280"/>
                    <a:gd name="T6" fmla="*/ 135 w 353"/>
                    <a:gd name="T7" fmla="*/ 192 h 280"/>
                    <a:gd name="T8" fmla="*/ 159 w 353"/>
                    <a:gd name="T9" fmla="*/ 228 h 280"/>
                    <a:gd name="T10" fmla="*/ 231 w 353"/>
                    <a:gd name="T11" fmla="*/ 252 h 280"/>
                    <a:gd name="T12" fmla="*/ 267 w 353"/>
                    <a:gd name="T13" fmla="*/ 276 h 280"/>
                    <a:gd name="T14" fmla="*/ 327 w 353"/>
                    <a:gd name="T15" fmla="*/ 264 h 280"/>
                    <a:gd name="T16" fmla="*/ 255 w 353"/>
                    <a:gd name="T17" fmla="*/ 168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3" h="280">
                      <a:moveTo>
                        <a:pt x="27" y="0"/>
                      </a:moveTo>
                      <a:cubicBezTo>
                        <a:pt x="17" y="38"/>
                        <a:pt x="0" y="81"/>
                        <a:pt x="27" y="120"/>
                      </a:cubicBezTo>
                      <a:cubicBezTo>
                        <a:pt x="44" y="144"/>
                        <a:pt x="75" y="152"/>
                        <a:pt x="99" y="168"/>
                      </a:cubicBezTo>
                      <a:cubicBezTo>
                        <a:pt x="111" y="176"/>
                        <a:pt x="135" y="192"/>
                        <a:pt x="135" y="192"/>
                      </a:cubicBezTo>
                      <a:cubicBezTo>
                        <a:pt x="143" y="204"/>
                        <a:pt x="147" y="220"/>
                        <a:pt x="159" y="228"/>
                      </a:cubicBezTo>
                      <a:cubicBezTo>
                        <a:pt x="180" y="241"/>
                        <a:pt x="210" y="238"/>
                        <a:pt x="231" y="252"/>
                      </a:cubicBezTo>
                      <a:cubicBezTo>
                        <a:pt x="243" y="260"/>
                        <a:pt x="255" y="268"/>
                        <a:pt x="267" y="276"/>
                      </a:cubicBezTo>
                      <a:cubicBezTo>
                        <a:pt x="287" y="272"/>
                        <a:pt x="314" y="280"/>
                        <a:pt x="327" y="264"/>
                      </a:cubicBezTo>
                      <a:cubicBezTo>
                        <a:pt x="353" y="232"/>
                        <a:pt x="271" y="184"/>
                        <a:pt x="255" y="1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未知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1" y="398"/>
                  <a:ext cx="302" cy="255"/>
                </a:xfrm>
                <a:custGeom>
                  <a:avLst/>
                  <a:gdLst>
                    <a:gd name="T0" fmla="*/ 0 w 302"/>
                    <a:gd name="T1" fmla="*/ 0 h 255"/>
                    <a:gd name="T2" fmla="*/ 12 w 302"/>
                    <a:gd name="T3" fmla="*/ 108 h 255"/>
                    <a:gd name="T4" fmla="*/ 108 w 302"/>
                    <a:gd name="T5" fmla="*/ 180 h 255"/>
                    <a:gd name="T6" fmla="*/ 204 w 302"/>
                    <a:gd name="T7" fmla="*/ 252 h 255"/>
                    <a:gd name="T8" fmla="*/ 276 w 302"/>
                    <a:gd name="T9" fmla="*/ 240 h 255"/>
                    <a:gd name="T10" fmla="*/ 228 w 302"/>
                    <a:gd name="T11" fmla="*/ 16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2" h="255">
                      <a:moveTo>
                        <a:pt x="0" y="0"/>
                      </a:moveTo>
                      <a:cubicBezTo>
                        <a:pt x="4" y="36"/>
                        <a:pt x="3" y="73"/>
                        <a:pt x="12" y="108"/>
                      </a:cubicBezTo>
                      <a:cubicBezTo>
                        <a:pt x="23" y="150"/>
                        <a:pt x="76" y="159"/>
                        <a:pt x="108" y="180"/>
                      </a:cubicBezTo>
                      <a:cubicBezTo>
                        <a:pt x="140" y="228"/>
                        <a:pt x="157" y="221"/>
                        <a:pt x="204" y="252"/>
                      </a:cubicBezTo>
                      <a:cubicBezTo>
                        <a:pt x="228" y="248"/>
                        <a:pt x="257" y="255"/>
                        <a:pt x="276" y="240"/>
                      </a:cubicBezTo>
                      <a:cubicBezTo>
                        <a:pt x="302" y="220"/>
                        <a:pt x="228" y="187"/>
                        <a:pt x="228" y="1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未知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91" y="554"/>
                  <a:ext cx="264" cy="168"/>
                </a:xfrm>
                <a:custGeom>
                  <a:avLst/>
                  <a:gdLst>
                    <a:gd name="T0" fmla="*/ 4 w 264"/>
                    <a:gd name="T1" fmla="*/ 0 h 168"/>
                    <a:gd name="T2" fmla="*/ 16 w 264"/>
                    <a:gd name="T3" fmla="*/ 96 h 168"/>
                    <a:gd name="T4" fmla="*/ 172 w 264"/>
                    <a:gd name="T5" fmla="*/ 168 h 168"/>
                    <a:gd name="T6" fmla="*/ 208 w 264"/>
                    <a:gd name="T7" fmla="*/ 10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168">
                      <a:moveTo>
                        <a:pt x="4" y="0"/>
                      </a:moveTo>
                      <a:cubicBezTo>
                        <a:pt x="8" y="32"/>
                        <a:pt x="0" y="68"/>
                        <a:pt x="16" y="96"/>
                      </a:cubicBezTo>
                      <a:cubicBezTo>
                        <a:pt x="42" y="141"/>
                        <a:pt x="127" y="157"/>
                        <a:pt x="172" y="168"/>
                      </a:cubicBezTo>
                      <a:cubicBezTo>
                        <a:pt x="231" y="156"/>
                        <a:pt x="264" y="164"/>
                        <a:pt x="208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未知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23" y="662"/>
                  <a:ext cx="420" cy="65"/>
                </a:xfrm>
                <a:custGeom>
                  <a:avLst/>
                  <a:gdLst>
                    <a:gd name="T0" fmla="*/ 0 w 420"/>
                    <a:gd name="T1" fmla="*/ 36 h 65"/>
                    <a:gd name="T2" fmla="*/ 420 w 420"/>
                    <a:gd name="T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20" h="65">
                      <a:moveTo>
                        <a:pt x="0" y="36"/>
                      </a:moveTo>
                      <a:cubicBezTo>
                        <a:pt x="141" y="56"/>
                        <a:pt x="290" y="65"/>
                        <a:pt x="42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未知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0" y="24"/>
                  <a:ext cx="533" cy="408"/>
                </a:xfrm>
                <a:custGeom>
                  <a:avLst/>
                  <a:gdLst>
                    <a:gd name="T0" fmla="*/ 41 w 533"/>
                    <a:gd name="T1" fmla="*/ 0 h 408"/>
                    <a:gd name="T2" fmla="*/ 5 w 533"/>
                    <a:gd name="T3" fmla="*/ 24 h 408"/>
                    <a:gd name="T4" fmla="*/ 41 w 533"/>
                    <a:gd name="T5" fmla="*/ 96 h 408"/>
                    <a:gd name="T6" fmla="*/ 257 w 533"/>
                    <a:gd name="T7" fmla="*/ 216 h 408"/>
                    <a:gd name="T8" fmla="*/ 305 w 533"/>
                    <a:gd name="T9" fmla="*/ 264 h 408"/>
                    <a:gd name="T10" fmla="*/ 329 w 533"/>
                    <a:gd name="T11" fmla="*/ 300 h 408"/>
                    <a:gd name="T12" fmla="*/ 401 w 533"/>
                    <a:gd name="T13" fmla="*/ 324 h 408"/>
                    <a:gd name="T14" fmla="*/ 533 w 533"/>
                    <a:gd name="T15" fmla="*/ 408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3" h="408">
                      <a:moveTo>
                        <a:pt x="41" y="0"/>
                      </a:moveTo>
                      <a:cubicBezTo>
                        <a:pt x="29" y="8"/>
                        <a:pt x="10" y="11"/>
                        <a:pt x="5" y="24"/>
                      </a:cubicBezTo>
                      <a:cubicBezTo>
                        <a:pt x="0" y="37"/>
                        <a:pt x="35" y="91"/>
                        <a:pt x="41" y="96"/>
                      </a:cubicBezTo>
                      <a:cubicBezTo>
                        <a:pt x="113" y="159"/>
                        <a:pt x="183" y="167"/>
                        <a:pt x="257" y="216"/>
                      </a:cubicBezTo>
                      <a:cubicBezTo>
                        <a:pt x="283" y="295"/>
                        <a:pt x="247" y="217"/>
                        <a:pt x="305" y="264"/>
                      </a:cubicBezTo>
                      <a:cubicBezTo>
                        <a:pt x="316" y="273"/>
                        <a:pt x="317" y="292"/>
                        <a:pt x="329" y="300"/>
                      </a:cubicBezTo>
                      <a:cubicBezTo>
                        <a:pt x="350" y="313"/>
                        <a:pt x="401" y="324"/>
                        <a:pt x="401" y="324"/>
                      </a:cubicBezTo>
                      <a:cubicBezTo>
                        <a:pt x="445" y="390"/>
                        <a:pt x="469" y="376"/>
                        <a:pt x="533" y="4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未知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5" y="0"/>
                  <a:ext cx="456" cy="204"/>
                </a:xfrm>
                <a:custGeom>
                  <a:avLst/>
                  <a:gdLst>
                    <a:gd name="T0" fmla="*/ 0 w 456"/>
                    <a:gd name="T1" fmla="*/ 60 h 204"/>
                    <a:gd name="T2" fmla="*/ 96 w 456"/>
                    <a:gd name="T3" fmla="*/ 0 h 204"/>
                    <a:gd name="T4" fmla="*/ 180 w 456"/>
                    <a:gd name="T5" fmla="*/ 24 h 204"/>
                    <a:gd name="T6" fmla="*/ 252 w 456"/>
                    <a:gd name="T7" fmla="*/ 72 h 204"/>
                    <a:gd name="T8" fmla="*/ 288 w 456"/>
                    <a:gd name="T9" fmla="*/ 84 h 204"/>
                    <a:gd name="T10" fmla="*/ 360 w 456"/>
                    <a:gd name="T11" fmla="*/ 132 h 204"/>
                    <a:gd name="T12" fmla="*/ 432 w 456"/>
                    <a:gd name="T13" fmla="*/ 156 h 204"/>
                    <a:gd name="T14" fmla="*/ 456 w 456"/>
                    <a:gd name="T15" fmla="*/ 20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6" h="204">
                      <a:moveTo>
                        <a:pt x="0" y="60"/>
                      </a:moveTo>
                      <a:cubicBezTo>
                        <a:pt x="60" y="40"/>
                        <a:pt x="36" y="20"/>
                        <a:pt x="96" y="0"/>
                      </a:cubicBezTo>
                      <a:cubicBezTo>
                        <a:pt x="124" y="9"/>
                        <a:pt x="154" y="11"/>
                        <a:pt x="180" y="24"/>
                      </a:cubicBezTo>
                      <a:cubicBezTo>
                        <a:pt x="206" y="37"/>
                        <a:pt x="228" y="56"/>
                        <a:pt x="252" y="72"/>
                      </a:cubicBezTo>
                      <a:cubicBezTo>
                        <a:pt x="263" y="79"/>
                        <a:pt x="277" y="78"/>
                        <a:pt x="288" y="84"/>
                      </a:cubicBezTo>
                      <a:cubicBezTo>
                        <a:pt x="313" y="98"/>
                        <a:pt x="333" y="123"/>
                        <a:pt x="360" y="132"/>
                      </a:cubicBezTo>
                      <a:cubicBezTo>
                        <a:pt x="384" y="140"/>
                        <a:pt x="432" y="156"/>
                        <a:pt x="432" y="156"/>
                      </a:cubicBezTo>
                      <a:cubicBezTo>
                        <a:pt x="446" y="197"/>
                        <a:pt x="435" y="183"/>
                        <a:pt x="456" y="2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未知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53" y="12"/>
                  <a:ext cx="144" cy="72"/>
                </a:xfrm>
                <a:custGeom>
                  <a:avLst/>
                  <a:gdLst>
                    <a:gd name="T0" fmla="*/ 0 w 144"/>
                    <a:gd name="T1" fmla="*/ 0 h 72"/>
                    <a:gd name="T2" fmla="*/ 84 w 144"/>
                    <a:gd name="T3" fmla="*/ 72 h 72"/>
                    <a:gd name="T4" fmla="*/ 144 w 144"/>
                    <a:gd name="T5" fmla="*/ 48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72">
                      <a:moveTo>
                        <a:pt x="0" y="0"/>
                      </a:moveTo>
                      <a:cubicBezTo>
                        <a:pt x="18" y="54"/>
                        <a:pt x="32" y="55"/>
                        <a:pt x="84" y="72"/>
                      </a:cubicBezTo>
                      <a:cubicBezTo>
                        <a:pt x="128" y="57"/>
                        <a:pt x="109" y="66"/>
                        <a:pt x="144" y="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未知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17" y="76"/>
                  <a:ext cx="577" cy="353"/>
                </a:xfrm>
                <a:custGeom>
                  <a:avLst/>
                  <a:gdLst>
                    <a:gd name="T0" fmla="*/ 0 w 508"/>
                    <a:gd name="T1" fmla="*/ 8 h 232"/>
                    <a:gd name="T2" fmla="*/ 264 w 508"/>
                    <a:gd name="T3" fmla="*/ 44 h 232"/>
                    <a:gd name="T4" fmla="*/ 372 w 508"/>
                    <a:gd name="T5" fmla="*/ 116 h 232"/>
                    <a:gd name="T6" fmla="*/ 408 w 508"/>
                    <a:gd name="T7" fmla="*/ 140 h 232"/>
                    <a:gd name="T8" fmla="*/ 444 w 508"/>
                    <a:gd name="T9" fmla="*/ 164 h 232"/>
                    <a:gd name="T10" fmla="*/ 468 w 508"/>
                    <a:gd name="T11" fmla="*/ 200 h 232"/>
                    <a:gd name="T12" fmla="*/ 504 w 508"/>
                    <a:gd name="T13" fmla="*/ 224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231">
                      <a:moveTo>
                        <a:pt x="0" y="8"/>
                      </a:moveTo>
                      <a:cubicBezTo>
                        <a:pt x="217" y="22"/>
                        <a:pt x="131" y="0"/>
                        <a:pt x="264" y="44"/>
                      </a:cubicBezTo>
                      <a:cubicBezTo>
                        <a:pt x="264" y="44"/>
                        <a:pt x="354" y="104"/>
                        <a:pt x="372" y="116"/>
                      </a:cubicBezTo>
                      <a:cubicBezTo>
                        <a:pt x="384" y="124"/>
                        <a:pt x="396" y="132"/>
                        <a:pt x="408" y="140"/>
                      </a:cubicBezTo>
                      <a:cubicBezTo>
                        <a:pt x="420" y="148"/>
                        <a:pt x="444" y="164"/>
                        <a:pt x="444" y="164"/>
                      </a:cubicBezTo>
                      <a:cubicBezTo>
                        <a:pt x="452" y="176"/>
                        <a:pt x="457" y="191"/>
                        <a:pt x="468" y="200"/>
                      </a:cubicBezTo>
                      <a:cubicBezTo>
                        <a:pt x="508" y="232"/>
                        <a:pt x="504" y="193"/>
                        <a:pt x="504" y="22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未知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70" y="475"/>
                <a:ext cx="48" cy="60"/>
              </a:xfrm>
              <a:custGeom>
                <a:avLst/>
                <a:gdLst>
                  <a:gd name="T0" fmla="*/ 48 w 48"/>
                  <a:gd name="T1" fmla="*/ 0 h 60"/>
                  <a:gd name="T2" fmla="*/ 0 w 48"/>
                  <a:gd name="T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60">
                    <a:moveTo>
                      <a:pt x="48" y="0"/>
                    </a:moveTo>
                    <a:cubicBezTo>
                      <a:pt x="10" y="13"/>
                      <a:pt x="0" y="17"/>
                      <a:pt x="0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未知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6" y="571"/>
                <a:ext cx="48" cy="60"/>
              </a:xfrm>
              <a:custGeom>
                <a:avLst/>
                <a:gdLst>
                  <a:gd name="T0" fmla="*/ 48 w 48"/>
                  <a:gd name="T1" fmla="*/ 0 h 60"/>
                  <a:gd name="T2" fmla="*/ 0 w 48"/>
                  <a:gd name="T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60">
                    <a:moveTo>
                      <a:pt x="48" y="0"/>
                    </a:moveTo>
                    <a:cubicBezTo>
                      <a:pt x="10" y="13"/>
                      <a:pt x="0" y="17"/>
                      <a:pt x="0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未知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46" y="655"/>
                <a:ext cx="48" cy="60"/>
              </a:xfrm>
              <a:custGeom>
                <a:avLst/>
                <a:gdLst>
                  <a:gd name="T0" fmla="*/ 48 w 48"/>
                  <a:gd name="T1" fmla="*/ 0 h 60"/>
                  <a:gd name="T2" fmla="*/ 12 w 48"/>
                  <a:gd name="T3" fmla="*/ 24 h 60"/>
                  <a:gd name="T4" fmla="*/ 0 w 48"/>
                  <a:gd name="T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60">
                    <a:moveTo>
                      <a:pt x="48" y="0"/>
                    </a:moveTo>
                    <a:cubicBezTo>
                      <a:pt x="36" y="8"/>
                      <a:pt x="21" y="13"/>
                      <a:pt x="12" y="24"/>
                    </a:cubicBezTo>
                    <a:cubicBezTo>
                      <a:pt x="4" y="34"/>
                      <a:pt x="0" y="60"/>
                      <a:pt x="0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未知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22" y="358"/>
                <a:ext cx="84" cy="33"/>
              </a:xfrm>
              <a:custGeom>
                <a:avLst/>
                <a:gdLst>
                  <a:gd name="T0" fmla="*/ 0 w 84"/>
                  <a:gd name="T1" fmla="*/ 33 h 33"/>
                  <a:gd name="T2" fmla="*/ 84 w 84"/>
                  <a:gd name="T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33">
                    <a:moveTo>
                      <a:pt x="0" y="33"/>
                    </a:moveTo>
                    <a:cubicBezTo>
                      <a:pt x="49" y="0"/>
                      <a:pt x="22" y="9"/>
                      <a:pt x="84" y="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椭圆 133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556864" y="2498485"/>
              <a:ext cx="66296" cy="25199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五边形 1334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4350419" y="2606255"/>
              <a:ext cx="198159" cy="36451"/>
            </a:xfrm>
            <a:prstGeom prst="homePlate">
              <a:avLst>
                <a:gd name="adj" fmla="val 147799"/>
              </a:avLst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矩形 44"/>
          <p:cNvSpPr/>
          <p:nvPr>
            <p:custDataLst>
              <p:tags r:id="rId38"/>
            </p:custDataLst>
          </p:nvPr>
        </p:nvSpPr>
        <p:spPr>
          <a:xfrm>
            <a:off x="362084" y="932738"/>
            <a:ext cx="5437242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一、压力</a:t>
            </a:r>
            <a:endParaRPr lang="zh-CN" altLang="en-US" sz="240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>
            <p:custDataLst>
              <p:tags r:id="rId39"/>
            </p:custDataLst>
          </p:nvPr>
        </p:nvSpPr>
        <p:spPr>
          <a:xfrm>
            <a:off x="772067" y="5042690"/>
            <a:ext cx="7580935" cy="1360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ts val="3300"/>
              </a:lnSpc>
            </a:pPr>
            <a:r>
              <a:rPr lang="zh-CN" altLang="en-US" sz="24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压力的</a:t>
            </a:r>
            <a:endParaRPr lang="zh-CN" altLang="en-US" sz="240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ts val="3300"/>
              </a:lnSpc>
            </a:pPr>
            <a:r>
              <a:rPr lang="zh-CN" altLang="en-US" sz="24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三要素</a:t>
            </a:r>
            <a:endParaRPr lang="zh-CN" altLang="en-US" sz="240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ts val="3300"/>
              </a:lnSpc>
            </a:pPr>
            <a:endParaRPr lang="zh-CN" altLang="en-US" sz="240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>
            <p:custDataLst>
              <p:tags r:id="rId40"/>
            </p:custDataLst>
          </p:nvPr>
        </p:nvSpPr>
        <p:spPr>
          <a:xfrm>
            <a:off x="3348355" y="2138045"/>
            <a:ext cx="28365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altLang="en-US" sz="20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图钉尖对墙面的压力</a:t>
            </a:r>
            <a:endParaRPr lang="zh-CN" altLang="en-US" sz="200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>
            <p:custDataLst>
              <p:tags r:id="rId41"/>
            </p:custDataLst>
          </p:nvPr>
        </p:nvSpPr>
        <p:spPr>
          <a:xfrm>
            <a:off x="6184900" y="2138045"/>
            <a:ext cx="254762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2060"/>
                </a:solidFill>
                <a:ea typeface="微软雅黑" panose="020B0503020204020204" charset="-122"/>
              </a:rPr>
              <a:t>③</a:t>
            </a:r>
            <a:r>
              <a:rPr lang="zh-CN" altLang="en-US" sz="2000">
                <a:solidFill>
                  <a:srgbClr val="002060"/>
                </a:solidFill>
                <a:ea typeface="微软雅黑" panose="020B0503020204020204" charset="-122"/>
              </a:rPr>
              <a:t>木块对斜面的压力 </a:t>
            </a:r>
            <a:endParaRPr lang="zh-CN" altLang="en-US" sz="2000">
              <a:solidFill>
                <a:srgbClr val="002060"/>
              </a:solidFill>
            </a:endParaRPr>
          </a:p>
        </p:txBody>
      </p:sp>
      <p:grpSp>
        <p:nvGrpSpPr>
          <p:cNvPr id="75" name="组合 74"/>
          <p:cNvGrpSpPr/>
          <p:nvPr>
            <p:custDataLst>
              <p:tags r:id="rId42"/>
            </p:custDataLst>
          </p:nvPr>
        </p:nvGrpSpPr>
        <p:grpSpPr>
          <a:xfrm>
            <a:off x="1289390" y="3189536"/>
            <a:ext cx="1476134" cy="727886"/>
            <a:chOff x="1289390" y="2319586"/>
            <a:chExt cx="1476134" cy="727886"/>
          </a:xfrm>
        </p:grpSpPr>
        <p:pic>
          <p:nvPicPr>
            <p:cNvPr id="74" name="图片 73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44"/>
            <a:srcRect l="24898" t="15377" r="19769" b="17462"/>
            <a:stretch>
              <a:fillRect/>
            </a:stretch>
          </p:blipFill>
          <p:spPr>
            <a:xfrm>
              <a:off x="1612249" y="2319586"/>
              <a:ext cx="755934" cy="611686"/>
            </a:xfrm>
            <a:prstGeom prst="rect">
              <a:avLst/>
            </a:prstGeom>
          </p:spPr>
        </p:pic>
        <p:grpSp>
          <p:nvGrpSpPr>
            <p:cNvPr id="56" name="组合 55"/>
            <p:cNvGrpSpPr/>
            <p:nvPr>
              <p:custDataLst>
                <p:tags r:id="rId45"/>
              </p:custDataLst>
            </p:nvPr>
          </p:nvGrpSpPr>
          <p:grpSpPr>
            <a:xfrm>
              <a:off x="1289390" y="2951890"/>
              <a:ext cx="1476134" cy="95582"/>
              <a:chOff x="0" y="-28"/>
              <a:chExt cx="1200" cy="172"/>
            </a:xfrm>
          </p:grpSpPr>
          <p:sp>
            <p:nvSpPr>
              <p:cNvPr id="58" name="直接连接符 1843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rot="16200000" flipH="1">
                <a:off x="600" y="-628"/>
                <a:ext cx="0" cy="120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直接连接符 1843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rot="21336076" flipH="1">
                <a:off x="96" y="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直接连接符 1843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rot="21071592" flipH="1">
                <a:off x="240" y="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直接连接符 1843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rot="21071592" flipH="1">
                <a:off x="384" y="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直接连接符 1843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20705654" flipH="1">
                <a:off x="528" y="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直接连接符 1844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20712430" flipH="1">
                <a:off x="672" y="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直接连接符 18441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20874316" flipH="1">
                <a:off x="816" y="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直接连接符 1844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21098740" flipH="1">
                <a:off x="960" y="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1084580" y="1471295"/>
            <a:ext cx="6543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压力：</a:t>
            </a:r>
            <a:r>
              <a:rPr lang="zh-CN" altLang="en-US" sz="3200" b="1">
                <a:solidFill>
                  <a:srgbClr val="FF0000"/>
                </a:solidFill>
              </a:rPr>
              <a:t>垂直</a:t>
            </a:r>
            <a:r>
              <a:rPr lang="zh-CN" altLang="en-US" sz="3200" b="1"/>
              <a:t>作用在物体表面的力</a:t>
            </a:r>
            <a:endParaRPr lang="zh-CN" altLang="en-US" sz="3200" b="1"/>
          </a:p>
        </p:txBody>
      </p:sp>
      <p:sp>
        <p:nvSpPr>
          <p:cNvPr id="80" name="文本框 79"/>
          <p:cNvSpPr txBox="1"/>
          <p:nvPr/>
        </p:nvSpPr>
        <p:spPr>
          <a:xfrm>
            <a:off x="2300605" y="4871720"/>
            <a:ext cx="4697095" cy="1360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0" hangingPunct="0">
              <a:lnSpc>
                <a:spcPts val="3300"/>
              </a:lnSpc>
            </a:pPr>
            <a:r>
              <a:rPr lang="zh-CN" altLang="en-US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作用点：被压物体的表面</a:t>
            </a:r>
            <a:endParaRPr lang="zh-CN" altLang="en-US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ts val="3300"/>
              </a:lnSpc>
            </a:pPr>
            <a:r>
              <a:rPr lang="zh-CN" altLang="en-US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方向：垂直于接触面，指向被压物体</a:t>
            </a:r>
            <a:endParaRPr lang="zh-CN" altLang="en-US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ts val="3300"/>
              </a:lnSpc>
            </a:pPr>
            <a:r>
              <a:rPr lang="zh-CN" altLang="en-US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大小：</a:t>
            </a:r>
            <a:r>
              <a:rPr lang="en-US" altLang="zh-CN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F=G</a:t>
            </a:r>
            <a:r>
              <a:rPr lang="zh-CN" altLang="en-US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（水平且自由）</a:t>
            </a:r>
            <a:endParaRPr lang="zh-CN" altLang="en-US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1" name="左大括号 80"/>
          <p:cNvSpPr/>
          <p:nvPr/>
        </p:nvSpPr>
        <p:spPr>
          <a:xfrm>
            <a:off x="1863725" y="4864100"/>
            <a:ext cx="504190" cy="13684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3288665" y="5042535"/>
            <a:ext cx="2990850" cy="3232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3076575" y="5450840"/>
            <a:ext cx="2990850" cy="3232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3076575" y="5909310"/>
            <a:ext cx="2990850" cy="3232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245745" y="110490"/>
            <a:ext cx="1675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2"/>
                </a:solidFill>
              </a:rPr>
              <a:t>定向自学</a:t>
            </a:r>
            <a:endParaRPr lang="zh-CN" altLang="en-US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" grpId="0"/>
      <p:bldP spid="54" grpId="0"/>
      <p:bldP spid="57" grpId="0"/>
      <p:bldP spid="52" grpId="0"/>
      <p:bldP spid="81" grpId="0" animBg="1"/>
      <p:bldP spid="80" grpId="0"/>
      <p:bldP spid="82" grpId="0" animBg="1"/>
      <p:bldP spid="83" grpId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969" y="821038"/>
            <a:ext cx="7124065" cy="5835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思考：影响压力作用效果的因素有哪些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80" name="组合 8"/>
          <p:cNvGrpSpPr/>
          <p:nvPr/>
        </p:nvGrpSpPr>
        <p:grpSpPr>
          <a:xfrm>
            <a:off x="1983646" y="1779006"/>
            <a:ext cx="4113723" cy="4025529"/>
            <a:chOff x="285720" y="1857364"/>
            <a:chExt cx="4114800" cy="4024311"/>
          </a:xfrm>
        </p:grpSpPr>
        <p:pic>
          <p:nvPicPr>
            <p:cNvPr id="3" name="Picture 11" descr="Image00004"/>
            <p:cNvPicPr>
              <a:picLocks noChangeAspect="1" noChangeArrowheads="1"/>
            </p:cNvPicPr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285720" y="1857364"/>
              <a:ext cx="4114800" cy="3178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83" name="TextBox 7"/>
            <p:cNvSpPr txBox="1"/>
            <p:nvPr/>
          </p:nvSpPr>
          <p:spPr>
            <a:xfrm>
              <a:off x="499548" y="4928828"/>
              <a:ext cx="3572810" cy="9528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宋体" panose="02010600030101010101" pitchFamily="2" charset="-122"/>
                </a:rPr>
                <a:t>用两个手指用力向中间压一支笔</a:t>
              </a:r>
              <a:endParaRPr lang="zh-CN" altLang="en-US" sz="2800" b="1">
                <a:latin typeface="宋体" panose="02010600030101010101" pitchFamily="2" charset="-122"/>
              </a:endParaRPr>
            </a:p>
          </p:txBody>
        </p:sp>
      </p:grpSp>
      <p:pic>
        <p:nvPicPr>
          <p:cNvPr id="3081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405" y="1950085"/>
            <a:ext cx="1302385" cy="521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探究一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6386" name="TextBox 2"/>
          <p:cNvSpPr txBox="1"/>
          <p:nvPr/>
        </p:nvSpPr>
        <p:spPr>
          <a:xfrm>
            <a:off x="2351723" y="1949768"/>
            <a:ext cx="588264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华文楷体" panose="02010600040101010101" pitchFamily="2" charset="-122"/>
              </a:rPr>
              <a:t>压力的作用效果与压力大小的关系；</a:t>
            </a:r>
            <a:endParaRPr lang="zh-CN" altLang="en-US" sz="2800" b="1">
              <a:latin typeface="宋体" panose="0201060003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528" y="963613"/>
            <a:ext cx="8405495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二、探究压力作用效果与压力大小和受力面积的关系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405" y="2811145"/>
            <a:ext cx="1302385" cy="521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探究二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6159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合作研学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2351723" y="2810828"/>
            <a:ext cx="588264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华文楷体" panose="02010600040101010101" pitchFamily="2" charset="-122"/>
              </a:rPr>
              <a:t>压力的作用效果与受力面积的关系。</a:t>
            </a:r>
            <a:endParaRPr lang="zh-CN" altLang="en-US" sz="2800" b="1">
              <a:latin typeface="宋体" panose="0201060003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537845" y="3592830"/>
            <a:ext cx="1729740" cy="521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设计实验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5900" y="4287520"/>
            <a:ext cx="88106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</a:t>
            </a:r>
            <a:r>
              <a:rPr lang="zh-CN" altLang="en-US" sz="2400" b="1"/>
              <a:t>怎样体现压力作用效果？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en-US" altLang="zh-CN" sz="2400" b="1"/>
              <a:t>2.</a:t>
            </a:r>
            <a:r>
              <a:rPr lang="zh-CN" altLang="en-US" sz="2400" b="1"/>
              <a:t>如何改变压力大小和受力面积？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en-US" altLang="zh-CN" sz="2400" b="1"/>
              <a:t>3.</a:t>
            </a:r>
            <a:r>
              <a:rPr lang="zh-CN" altLang="en-US" sz="2400" b="1"/>
              <a:t>设计实验和进行实验时要控制哪些变量？</a:t>
            </a:r>
            <a:endParaRPr lang="zh-CN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 animBg="1"/>
      <p:bldP spid="8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60" y="1074738"/>
            <a:ext cx="1622425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实验方法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3468" y="1075055"/>
            <a:ext cx="5882640" cy="1383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控制变量法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转换法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：通过观察海绵的凹陷程度，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l"/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       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判断压力的作用效果。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60" y="3164840"/>
            <a:ext cx="1622425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实验装置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11" name="Picture 5" descr="Snap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8215" y="2421890"/>
            <a:ext cx="2749550" cy="2013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471420" y="3174683"/>
            <a:ext cx="30416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华文楷体" panose="02010600040101010101" pitchFamily="2" charset="-122"/>
              </a:rPr>
              <a:t>小桌、海绵、砝码</a:t>
            </a:r>
            <a:endParaRPr lang="zh-CN" altLang="en-US" sz="2800" b="1">
              <a:latin typeface="宋体" panose="0201060003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159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合作研学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505460" y="4652645"/>
            <a:ext cx="1607820" cy="521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进行实验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395220" y="4652645"/>
          <a:ext cx="5671820" cy="161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75"/>
                <a:gridCol w="1377950"/>
                <a:gridCol w="1143635"/>
                <a:gridCol w="1275080"/>
                <a:gridCol w="1275080"/>
              </a:tblGrid>
              <a:tr h="3225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实验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9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压  力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9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受力面积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9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海绵凹陷程度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9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压力作用效果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9D5"/>
                    </a:solidFill>
                  </a:tcPr>
                </a:tc>
              </a:tr>
              <a:tr h="3225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……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……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……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……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……</a:t>
                      </a:r>
                      <a:endParaRPr lang="en-US" altLang="en-US" sz="12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91439" marR="91439" marT="45719" marB="45719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928688"/>
            <a:ext cx="1607820" cy="521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实验结论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7171" name="Picture 4" descr="Snap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690688"/>
            <a:ext cx="3527425" cy="272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5" descr="Sna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0688"/>
            <a:ext cx="3744913" cy="2741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8313" y="4508500"/>
            <a:ext cx="8358188" cy="1198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实验结论</a:t>
            </a: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1</a:t>
            </a:r>
            <a:r>
              <a:rPr kumimoji="0" lang="zh-C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：</a:t>
            </a:r>
            <a:r>
              <a:rPr kumimoji="0" lang="zh-C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受力面积</a:t>
            </a:r>
            <a:r>
              <a:rPr kumimoji="0" lang="zh-C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一定时，</a:t>
            </a: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_______</a:t>
            </a:r>
            <a:r>
              <a:rPr kumimoji="0" lang="zh-C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，压力的作用效果越明显。</a:t>
            </a:r>
            <a:endParaRPr kumimoji="0" lang="zh-CN" altLang="en-US" sz="3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6875" y="4589145"/>
            <a:ext cx="170942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压力越大</a:t>
            </a:r>
            <a:endParaRPr lang="zh-CN" altLang="en-US" sz="30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176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展示激学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nap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1184275"/>
            <a:ext cx="3852863" cy="282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5" descr="Snap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1166813"/>
            <a:ext cx="3779838" cy="2767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8625" y="4292600"/>
            <a:ext cx="8175625" cy="1198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实验结论</a:t>
            </a: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2</a:t>
            </a:r>
            <a:r>
              <a:rPr kumimoji="0" lang="zh-C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：</a:t>
            </a:r>
            <a:r>
              <a:rPr kumimoji="0" lang="zh-C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压力大小</a:t>
            </a:r>
            <a:r>
              <a:rPr kumimoji="0" lang="zh-C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一定时，</a:t>
            </a:r>
            <a:r>
              <a:rPr kumimoji="0" lang="zh-CN" altLang="en-US" sz="3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　　　　     </a:t>
            </a:r>
            <a:r>
              <a:rPr kumimoji="0" lang="zh-CN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，压力的作用效果越明显。</a:t>
            </a:r>
            <a:endParaRPr kumimoji="0" lang="zh-CN" altLang="en-US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0530" y="4292600"/>
            <a:ext cx="273304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受力面积越小</a:t>
            </a:r>
            <a:endParaRPr lang="zh-CN" altLang="en-US" sz="3000" b="1">
              <a:solidFill>
                <a:srgbClr val="FF0000"/>
              </a:solidFill>
              <a:latin typeface="宋体" panose="0201060003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199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95910" y="212090"/>
            <a:ext cx="167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展示激学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855" y="732473"/>
            <a:ext cx="1607820" cy="521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实验结论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95910" y="212090"/>
            <a:ext cx="4017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展示激学＋精讲领学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855" y="732473"/>
            <a:ext cx="1607820" cy="5219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交流讨论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grpSp>
        <p:nvGrpSpPr>
          <p:cNvPr id="15369" name="组合 15368"/>
          <p:cNvGrpSpPr/>
          <p:nvPr/>
        </p:nvGrpSpPr>
        <p:grpSpPr>
          <a:xfrm>
            <a:off x="791845" y="2809240"/>
            <a:ext cx="3175635" cy="76200"/>
            <a:chOff x="0" y="0"/>
            <a:chExt cx="1406" cy="46"/>
          </a:xfrm>
        </p:grpSpPr>
        <p:sp>
          <p:nvSpPr>
            <p:cNvPr id="20489" name="矩形 15369"/>
            <p:cNvSpPr/>
            <p:nvPr/>
          </p:nvSpPr>
          <p:spPr>
            <a:xfrm>
              <a:off x="0" y="1"/>
              <a:ext cx="1406" cy="45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0" name="直接连接符 15370"/>
            <p:cNvSpPr/>
            <p:nvPr/>
          </p:nvSpPr>
          <p:spPr>
            <a:xfrm>
              <a:off x="0" y="0"/>
              <a:ext cx="140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5372" name="矩形 15371"/>
          <p:cNvSpPr/>
          <p:nvPr/>
        </p:nvSpPr>
        <p:spPr>
          <a:xfrm>
            <a:off x="1036638" y="2161540"/>
            <a:ext cx="935037" cy="647700"/>
          </a:xfrm>
          <a:prstGeom prst="rect">
            <a:avLst/>
          </a:prstGeom>
          <a:blipFill rotWithShape="0">
            <a:blip r:embed="rId2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22195" y="1566545"/>
            <a:ext cx="942975" cy="1242695"/>
          </a:xfrm>
          <a:prstGeom prst="rect">
            <a:avLst/>
          </a:prstGeom>
          <a:blipFill rotWithShape="0">
            <a:blip r:embed="rId2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75480" y="2809240"/>
            <a:ext cx="3175635" cy="76200"/>
            <a:chOff x="0" y="0"/>
            <a:chExt cx="1406" cy="46"/>
          </a:xfrm>
        </p:grpSpPr>
        <p:sp>
          <p:nvSpPr>
            <p:cNvPr id="8" name="矩形 15369"/>
            <p:cNvSpPr/>
            <p:nvPr/>
          </p:nvSpPr>
          <p:spPr>
            <a:xfrm>
              <a:off x="0" y="1"/>
              <a:ext cx="1406" cy="45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直接连接符 15370"/>
            <p:cNvSpPr/>
            <p:nvPr/>
          </p:nvSpPr>
          <p:spPr>
            <a:xfrm>
              <a:off x="0" y="0"/>
              <a:ext cx="140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" name="矩形 10"/>
          <p:cNvSpPr/>
          <p:nvPr/>
        </p:nvSpPr>
        <p:spPr>
          <a:xfrm>
            <a:off x="6579870" y="1566545"/>
            <a:ext cx="942975" cy="1242695"/>
          </a:xfrm>
          <a:prstGeom prst="rect">
            <a:avLst/>
          </a:prstGeom>
          <a:blipFill rotWithShape="0">
            <a:blip r:embed="rId2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 rot="16200000">
            <a:off x="5019675" y="1716405"/>
            <a:ext cx="942975" cy="1242695"/>
          </a:xfrm>
          <a:prstGeom prst="rect">
            <a:avLst/>
          </a:prstGeom>
          <a:blipFill rotWithShape="0">
            <a:blip r:embed="rId2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9485" y="3300730"/>
            <a:ext cx="2748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</a:t>
            </a:r>
            <a:r>
              <a:rPr lang="en-US" altLang="zh-CN" baseline="-25000"/>
              <a:t>1</a:t>
            </a:r>
            <a:r>
              <a:rPr lang="en-US" altLang="zh-CN"/>
              <a:t>=100N      F</a:t>
            </a:r>
            <a:r>
              <a:rPr lang="en-US" altLang="zh-CN" baseline="-25000"/>
              <a:t>2</a:t>
            </a:r>
            <a:r>
              <a:rPr lang="en-US" altLang="zh-CN"/>
              <a:t>=200N</a:t>
            </a:r>
            <a:endParaRPr lang="en-US" altLang="zh-CN"/>
          </a:p>
          <a:p>
            <a:r>
              <a:rPr lang="en-US" altLang="zh-CN"/>
              <a:t>S</a:t>
            </a:r>
            <a:r>
              <a:rPr lang="en-US" altLang="zh-CN" baseline="-25000"/>
              <a:t>1</a:t>
            </a:r>
            <a:r>
              <a:rPr lang="en-US" altLang="zh-CN"/>
              <a:t>=2m</a:t>
            </a:r>
            <a:r>
              <a:rPr lang="en-US" altLang="zh-CN" baseline="30000"/>
              <a:t>2            </a:t>
            </a:r>
            <a:r>
              <a:rPr lang="en-US" altLang="zh-CN">
                <a:sym typeface="+mn-ea"/>
              </a:rPr>
              <a:t>S</a:t>
            </a:r>
            <a:r>
              <a:rPr lang="en-US" altLang="zh-CN" baseline="-25000">
                <a:sym typeface="+mn-ea"/>
              </a:rPr>
              <a:t>2</a:t>
            </a:r>
            <a:r>
              <a:rPr lang="en-US" altLang="zh-CN">
                <a:sym typeface="+mn-ea"/>
              </a:rPr>
              <a:t>=2m</a:t>
            </a:r>
            <a:r>
              <a:rPr lang="en-US" altLang="zh-CN" baseline="30000">
                <a:sym typeface="+mn-ea"/>
              </a:rPr>
              <a:t>2</a:t>
            </a:r>
            <a:endParaRPr lang="en-US" altLang="zh-CN" baseline="30000"/>
          </a:p>
        </p:txBody>
      </p:sp>
      <p:sp>
        <p:nvSpPr>
          <p:cNvPr id="14" name="文本框 13"/>
          <p:cNvSpPr txBox="1"/>
          <p:nvPr/>
        </p:nvSpPr>
        <p:spPr>
          <a:xfrm>
            <a:off x="4638040" y="3300730"/>
            <a:ext cx="2748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</a:t>
            </a:r>
            <a:r>
              <a:rPr lang="en-US" altLang="zh-CN" baseline="-25000"/>
              <a:t>1</a:t>
            </a:r>
            <a:r>
              <a:rPr lang="en-US" altLang="zh-CN"/>
              <a:t>=200N      F</a:t>
            </a:r>
            <a:r>
              <a:rPr lang="en-US" altLang="zh-CN" baseline="-25000"/>
              <a:t>2</a:t>
            </a:r>
            <a:r>
              <a:rPr lang="en-US" altLang="zh-CN"/>
              <a:t>=200N</a:t>
            </a:r>
            <a:endParaRPr lang="en-US" altLang="zh-CN"/>
          </a:p>
          <a:p>
            <a:r>
              <a:rPr lang="en-US" altLang="zh-CN"/>
              <a:t>S</a:t>
            </a:r>
            <a:r>
              <a:rPr lang="en-US" altLang="zh-CN" baseline="-25000"/>
              <a:t>1</a:t>
            </a:r>
            <a:r>
              <a:rPr lang="en-US" altLang="zh-CN"/>
              <a:t>=3m</a:t>
            </a:r>
            <a:r>
              <a:rPr lang="en-US" altLang="zh-CN" baseline="30000"/>
              <a:t>2            </a:t>
            </a:r>
            <a:r>
              <a:rPr lang="en-US" altLang="zh-CN">
                <a:sym typeface="+mn-ea"/>
              </a:rPr>
              <a:t>S</a:t>
            </a:r>
            <a:r>
              <a:rPr lang="en-US" altLang="zh-CN" baseline="-25000">
                <a:sym typeface="+mn-ea"/>
              </a:rPr>
              <a:t>2</a:t>
            </a:r>
            <a:r>
              <a:rPr lang="en-US" altLang="zh-CN">
                <a:sym typeface="+mn-ea"/>
              </a:rPr>
              <a:t>=2m</a:t>
            </a:r>
            <a:r>
              <a:rPr lang="en-US" altLang="zh-CN" baseline="30000">
                <a:sym typeface="+mn-ea"/>
              </a:rPr>
              <a:t>2</a:t>
            </a:r>
            <a:endParaRPr lang="en-US" altLang="zh-CN" baseline="30000"/>
          </a:p>
        </p:txBody>
      </p:sp>
      <p:grpSp>
        <p:nvGrpSpPr>
          <p:cNvPr id="15" name="组合 14"/>
          <p:cNvGrpSpPr/>
          <p:nvPr/>
        </p:nvGrpSpPr>
        <p:grpSpPr>
          <a:xfrm>
            <a:off x="668655" y="5473700"/>
            <a:ext cx="3175635" cy="76200"/>
            <a:chOff x="0" y="0"/>
            <a:chExt cx="1406" cy="46"/>
          </a:xfrm>
        </p:grpSpPr>
        <p:sp>
          <p:nvSpPr>
            <p:cNvPr id="16" name="矩形 15369"/>
            <p:cNvSpPr/>
            <p:nvPr/>
          </p:nvSpPr>
          <p:spPr>
            <a:xfrm>
              <a:off x="0" y="1"/>
              <a:ext cx="1406" cy="45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直接连接符 15370"/>
            <p:cNvSpPr/>
            <p:nvPr/>
          </p:nvSpPr>
          <p:spPr>
            <a:xfrm>
              <a:off x="0" y="0"/>
              <a:ext cx="140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8" name="矩形 17"/>
          <p:cNvSpPr/>
          <p:nvPr/>
        </p:nvSpPr>
        <p:spPr>
          <a:xfrm>
            <a:off x="1165860" y="4820920"/>
            <a:ext cx="540385" cy="647700"/>
          </a:xfrm>
          <a:prstGeom prst="rect">
            <a:avLst/>
          </a:prstGeom>
          <a:blipFill rotWithShape="0">
            <a:blip r:embed="rId2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22195" y="4215765"/>
            <a:ext cx="942975" cy="1259840"/>
          </a:xfrm>
          <a:prstGeom prst="rect">
            <a:avLst/>
          </a:prstGeom>
          <a:blipFill rotWithShape="0">
            <a:blip r:embed="rId2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6010" y="5690870"/>
            <a:ext cx="2748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</a:t>
            </a:r>
            <a:r>
              <a:rPr lang="en-US" altLang="zh-CN" baseline="-25000"/>
              <a:t>1</a:t>
            </a:r>
            <a:r>
              <a:rPr lang="en-US" altLang="zh-CN"/>
              <a:t>=150N      F</a:t>
            </a:r>
            <a:r>
              <a:rPr lang="en-US" altLang="zh-CN" baseline="-25000"/>
              <a:t>2</a:t>
            </a:r>
            <a:r>
              <a:rPr lang="en-US" altLang="zh-CN"/>
              <a:t>=200N</a:t>
            </a:r>
            <a:endParaRPr lang="en-US" altLang="zh-CN"/>
          </a:p>
          <a:p>
            <a:r>
              <a:rPr lang="en-US" altLang="zh-CN"/>
              <a:t>S</a:t>
            </a:r>
            <a:r>
              <a:rPr lang="en-US" altLang="zh-CN" baseline="-25000"/>
              <a:t>1</a:t>
            </a:r>
            <a:r>
              <a:rPr lang="en-US" altLang="zh-CN"/>
              <a:t>=1m</a:t>
            </a:r>
            <a:r>
              <a:rPr lang="en-US" altLang="zh-CN" baseline="30000"/>
              <a:t>2            </a:t>
            </a:r>
            <a:r>
              <a:rPr lang="en-US" altLang="zh-CN">
                <a:sym typeface="+mn-ea"/>
              </a:rPr>
              <a:t>S</a:t>
            </a:r>
            <a:r>
              <a:rPr lang="en-US" altLang="zh-CN" baseline="-25000">
                <a:sym typeface="+mn-ea"/>
              </a:rPr>
              <a:t>2</a:t>
            </a:r>
            <a:r>
              <a:rPr lang="en-US" altLang="zh-CN">
                <a:sym typeface="+mn-ea"/>
              </a:rPr>
              <a:t>=4m</a:t>
            </a:r>
            <a:r>
              <a:rPr lang="en-US" altLang="zh-CN" baseline="30000">
                <a:sym typeface="+mn-ea"/>
              </a:rPr>
              <a:t>2</a:t>
            </a:r>
            <a:endParaRPr lang="en-US" altLang="zh-CN" baseline="30000"/>
          </a:p>
        </p:txBody>
      </p:sp>
      <p:sp>
        <p:nvSpPr>
          <p:cNvPr id="5" name="矩形 4"/>
          <p:cNvSpPr/>
          <p:nvPr/>
        </p:nvSpPr>
        <p:spPr>
          <a:xfrm>
            <a:off x="4211955" y="981075"/>
            <a:ext cx="3600450" cy="309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51510" y="4015740"/>
            <a:ext cx="3209925" cy="2258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TextBox 4"/>
          <p:cNvSpPr txBox="1"/>
          <p:nvPr/>
        </p:nvSpPr>
        <p:spPr>
          <a:xfrm>
            <a:off x="904240" y="2974340"/>
            <a:ext cx="2803525" cy="97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相同受力面积，比较压力大小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4661535" y="3026093"/>
            <a:ext cx="2803525" cy="97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+mn-cs"/>
              </a:rPr>
              <a:t>相同压力，比较受力面积大小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92885" y="4422140"/>
            <a:ext cx="7696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 b="1"/>
              <a:t>？</a:t>
            </a:r>
            <a:endParaRPr lang="zh-CN" altLang="en-US" sz="9600" b="1"/>
          </a:p>
        </p:txBody>
      </p:sp>
      <p:sp>
        <p:nvSpPr>
          <p:cNvPr id="23" name="TextBox 9"/>
          <p:cNvSpPr txBox="1"/>
          <p:nvPr/>
        </p:nvSpPr>
        <p:spPr>
          <a:xfrm>
            <a:off x="3596283" y="4155712"/>
            <a:ext cx="615684" cy="132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求比值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313555" y="4460875"/>
            <a:ext cx="2016125" cy="97155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8064A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b="1" u="sng">
                <a:solidFill>
                  <a:srgbClr val="000000"/>
                </a:solidFill>
                <a:latin typeface="宋体" panose="02010600030101010101" pitchFamily="2" charset="-122"/>
              </a:rPr>
              <a:t>   压力</a:t>
            </a:r>
            <a:r>
              <a:rPr lang="en-US" altLang="zh-CN" sz="2800" b="1" u="sng">
                <a:solidFill>
                  <a:srgbClr val="000000"/>
                </a:solidFill>
                <a:latin typeface="宋体" panose="02010600030101010101" pitchFamily="2" charset="-122"/>
              </a:rPr>
              <a:t>___     </a:t>
            </a:r>
            <a:endParaRPr lang="en-US" altLang="zh-CN" sz="2800" b="1" u="sng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 受力面积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9481" name="Group 25"/>
          <p:cNvGrpSpPr/>
          <p:nvPr/>
        </p:nvGrpSpPr>
        <p:grpSpPr>
          <a:xfrm>
            <a:off x="6157913" y="4744720"/>
            <a:ext cx="1785937" cy="946150"/>
            <a:chOff x="1519" y="2830"/>
            <a:chExt cx="1125" cy="596"/>
          </a:xfrm>
        </p:grpSpPr>
        <p:sp>
          <p:nvSpPr>
            <p:cNvPr id="25" name="左箭头 24"/>
            <p:cNvSpPr/>
            <p:nvPr/>
          </p:nvSpPr>
          <p:spPr>
            <a:xfrm rot="10800000">
              <a:off x="1519" y="3246"/>
              <a:ext cx="1125" cy="180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1852" y="2830"/>
              <a:ext cx="569" cy="329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定义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Box 15"/>
          <p:cNvSpPr txBox="1"/>
          <p:nvPr/>
        </p:nvSpPr>
        <p:spPr>
          <a:xfrm>
            <a:off x="7943850" y="4215765"/>
            <a:ext cx="907415" cy="14452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压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强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ldLvl="0" animBg="1"/>
      <p:bldP spid="20" grpId="0" bldLvl="0" animBg="1"/>
      <p:bldP spid="21" grpId="0" bldLvl="0" animBg="1"/>
      <p:bldP spid="22" grpId="0"/>
      <p:bldP spid="24" grpId="0" bldLvl="0" animBg="1"/>
      <p:bldP spid="27" grpId="0" bldLvl="0" animBg="1"/>
      <p:bldP spid="23" grpId="0" animBg="1"/>
    </p:bldLst>
  </p:timing>
</p:sld>
</file>

<file path=ppt/tags/tag1.xml><?xml version="1.0" encoding="utf-8"?>
<p:tagLst xmlns:p="http://schemas.openxmlformats.org/presentationml/2006/main">
  <p:tag name="AS_UNIQUEID" val="440"/>
</p:tagLst>
</file>

<file path=ppt/tags/tag10.xml><?xml version="1.0" encoding="utf-8"?>
<p:tagLst xmlns:p="http://schemas.openxmlformats.org/presentationml/2006/main">
  <p:tag name="AS_UNIQUEID" val="741"/>
</p:tagLst>
</file>

<file path=ppt/tags/tag11.xml><?xml version="1.0" encoding="utf-8"?>
<p:tagLst xmlns:p="http://schemas.openxmlformats.org/presentationml/2006/main">
  <p:tag name="AS_UNIQUEID" val="742"/>
</p:tagLst>
</file>

<file path=ppt/tags/tag12.xml><?xml version="1.0" encoding="utf-8"?>
<p:tagLst xmlns:p="http://schemas.openxmlformats.org/presentationml/2006/main">
  <p:tag name="AS_UNIQUEID" val="743"/>
</p:tagLst>
</file>

<file path=ppt/tags/tag13.xml><?xml version="1.0" encoding="utf-8"?>
<p:tagLst xmlns:p="http://schemas.openxmlformats.org/presentationml/2006/main">
  <p:tag name="AS_UNIQUEID" val="744"/>
</p:tagLst>
</file>

<file path=ppt/tags/tag14.xml><?xml version="1.0" encoding="utf-8"?>
<p:tagLst xmlns:p="http://schemas.openxmlformats.org/presentationml/2006/main">
  <p:tag name="AS_UNIQUEID" val="745"/>
</p:tagLst>
</file>

<file path=ppt/tags/tag15.xml><?xml version="1.0" encoding="utf-8"?>
<p:tagLst xmlns:p="http://schemas.openxmlformats.org/presentationml/2006/main">
  <p:tag name="AS_UNIQUEID" val="746"/>
</p:tagLst>
</file>

<file path=ppt/tags/tag16.xml><?xml version="1.0" encoding="utf-8"?>
<p:tagLst xmlns:p="http://schemas.openxmlformats.org/presentationml/2006/main">
  <p:tag name="AS_UNIQUEID" val="747"/>
</p:tagLst>
</file>

<file path=ppt/tags/tag17.xml><?xml version="1.0" encoding="utf-8"?>
<p:tagLst xmlns:p="http://schemas.openxmlformats.org/presentationml/2006/main">
  <p:tag name="AS_UNIQUEID" val="748"/>
</p:tagLst>
</file>

<file path=ppt/tags/tag18.xml><?xml version="1.0" encoding="utf-8"?>
<p:tagLst xmlns:p="http://schemas.openxmlformats.org/presentationml/2006/main">
  <p:tag name="AS_UNIQUEID" val="749"/>
</p:tagLst>
</file>

<file path=ppt/tags/tag19.xml><?xml version="1.0" encoding="utf-8"?>
<p:tagLst xmlns:p="http://schemas.openxmlformats.org/presentationml/2006/main">
  <p:tag name="AS_UNIQUEID" val="750"/>
</p:tagLst>
</file>

<file path=ppt/tags/tag2.xml><?xml version="1.0" encoding="utf-8"?>
<p:tagLst xmlns:p="http://schemas.openxmlformats.org/presentationml/2006/main">
  <p:tag name="AS_UNIQUEID" val="441"/>
</p:tagLst>
</file>

<file path=ppt/tags/tag20.xml><?xml version="1.0" encoding="utf-8"?>
<p:tagLst xmlns:p="http://schemas.openxmlformats.org/presentationml/2006/main">
  <p:tag name="AS_UNIQUEID" val="751"/>
</p:tagLst>
</file>

<file path=ppt/tags/tag21.xml><?xml version="1.0" encoding="utf-8"?>
<p:tagLst xmlns:p="http://schemas.openxmlformats.org/presentationml/2006/main">
  <p:tag name="AS_UNIQUEID" val="752"/>
</p:tagLst>
</file>

<file path=ppt/tags/tag22.xml><?xml version="1.0" encoding="utf-8"?>
<p:tagLst xmlns:p="http://schemas.openxmlformats.org/presentationml/2006/main">
  <p:tag name="AS_UNIQUEID" val="753"/>
</p:tagLst>
</file>

<file path=ppt/tags/tag23.xml><?xml version="1.0" encoding="utf-8"?>
<p:tagLst xmlns:p="http://schemas.openxmlformats.org/presentationml/2006/main">
  <p:tag name="AS_UNIQUEID" val="754"/>
</p:tagLst>
</file>

<file path=ppt/tags/tag24.xml><?xml version="1.0" encoding="utf-8"?>
<p:tagLst xmlns:p="http://schemas.openxmlformats.org/presentationml/2006/main">
  <p:tag name="AS_UNIQUEID" val="755"/>
</p:tagLst>
</file>

<file path=ppt/tags/tag25.xml><?xml version="1.0" encoding="utf-8"?>
<p:tagLst xmlns:p="http://schemas.openxmlformats.org/presentationml/2006/main">
  <p:tag name="AS_UNIQUEID" val="756"/>
</p:tagLst>
</file>

<file path=ppt/tags/tag26.xml><?xml version="1.0" encoding="utf-8"?>
<p:tagLst xmlns:p="http://schemas.openxmlformats.org/presentationml/2006/main">
  <p:tag name="AS_UNIQUEID" val="757"/>
</p:tagLst>
</file>

<file path=ppt/tags/tag27.xml><?xml version="1.0" encoding="utf-8"?>
<p:tagLst xmlns:p="http://schemas.openxmlformats.org/presentationml/2006/main">
  <p:tag name="AS_UNIQUEID" val="758"/>
</p:tagLst>
</file>

<file path=ppt/tags/tag28.xml><?xml version="1.0" encoding="utf-8"?>
<p:tagLst xmlns:p="http://schemas.openxmlformats.org/presentationml/2006/main">
  <p:tag name="AS_UNIQUEID" val="759"/>
</p:tagLst>
</file>

<file path=ppt/tags/tag29.xml><?xml version="1.0" encoding="utf-8"?>
<p:tagLst xmlns:p="http://schemas.openxmlformats.org/presentationml/2006/main">
  <p:tag name="AS_UNIQUEID" val="760"/>
</p:tagLst>
</file>

<file path=ppt/tags/tag3.xml><?xml version="1.0" encoding="utf-8"?>
<p:tagLst xmlns:p="http://schemas.openxmlformats.org/presentationml/2006/main">
  <p:tag name="AS_UNIQUEID" val="1068"/>
</p:tagLst>
</file>

<file path=ppt/tags/tag30.xml><?xml version="1.0" encoding="utf-8"?>
<p:tagLst xmlns:p="http://schemas.openxmlformats.org/presentationml/2006/main">
  <p:tag name="AS_UNIQUEID" val="761"/>
</p:tagLst>
</file>

<file path=ppt/tags/tag31.xml><?xml version="1.0" encoding="utf-8"?>
<p:tagLst xmlns:p="http://schemas.openxmlformats.org/presentationml/2006/main">
  <p:tag name="AS_UNIQUEID" val="762"/>
</p:tagLst>
</file>

<file path=ppt/tags/tag32.xml><?xml version="1.0" encoding="utf-8"?>
<p:tagLst xmlns:p="http://schemas.openxmlformats.org/presentationml/2006/main">
  <p:tag name="AS_UNIQUEID" val="763"/>
</p:tagLst>
</file>

<file path=ppt/tags/tag33.xml><?xml version="1.0" encoding="utf-8"?>
<p:tagLst xmlns:p="http://schemas.openxmlformats.org/presentationml/2006/main">
  <p:tag name="AS_UNIQUEID" val="764"/>
</p:tagLst>
</file>

<file path=ppt/tags/tag34.xml><?xml version="1.0" encoding="utf-8"?>
<p:tagLst xmlns:p="http://schemas.openxmlformats.org/presentationml/2006/main">
  <p:tag name="AS_UNIQUEID" val="765"/>
</p:tagLst>
</file>

<file path=ppt/tags/tag35.xml><?xml version="1.0" encoding="utf-8"?>
<p:tagLst xmlns:p="http://schemas.openxmlformats.org/presentationml/2006/main">
  <p:tag name="AS_UNIQUEID" val="766"/>
</p:tagLst>
</file>

<file path=ppt/tags/tag36.xml><?xml version="1.0" encoding="utf-8"?>
<p:tagLst xmlns:p="http://schemas.openxmlformats.org/presentationml/2006/main">
  <p:tag name="AS_UNIQUEID" val="767"/>
</p:tagLst>
</file>

<file path=ppt/tags/tag37.xml><?xml version="1.0" encoding="utf-8"?>
<p:tagLst xmlns:p="http://schemas.openxmlformats.org/presentationml/2006/main">
  <p:tag name="AS_UNIQUEID" val="768"/>
</p:tagLst>
</file>

<file path=ppt/tags/tag38.xml><?xml version="1.0" encoding="utf-8"?>
<p:tagLst xmlns:p="http://schemas.openxmlformats.org/presentationml/2006/main">
  <p:tag name="AS_UNIQUEID" val="769"/>
</p:tagLst>
</file>

<file path=ppt/tags/tag39.xml><?xml version="1.0" encoding="utf-8"?>
<p:tagLst xmlns:p="http://schemas.openxmlformats.org/presentationml/2006/main">
  <p:tag name="AS_UNIQUEID" val="777"/>
</p:tagLst>
</file>

<file path=ppt/tags/tag4.xml><?xml version="1.0" encoding="utf-8"?>
<p:tagLst xmlns:p="http://schemas.openxmlformats.org/presentationml/2006/main">
  <p:tag name="AS_UNIQUEID" val="734"/>
</p:tagLst>
</file>

<file path=ppt/tags/tag40.xml><?xml version="1.0" encoding="utf-8"?>
<p:tagLst xmlns:p="http://schemas.openxmlformats.org/presentationml/2006/main">
  <p:tag name="AS_UNIQUEID" val="784"/>
</p:tagLst>
</file>

<file path=ppt/tags/tag41.xml><?xml version="1.0" encoding="utf-8"?>
<p:tagLst xmlns:p="http://schemas.openxmlformats.org/presentationml/2006/main">
  <p:tag name="AS_UNIQUEID" val="785"/>
</p:tagLst>
</file>

<file path=ppt/tags/tag42.xml><?xml version="1.0" encoding="utf-8"?>
<p:tagLst xmlns:p="http://schemas.openxmlformats.org/presentationml/2006/main">
  <p:tag name="AS_UNIQUEID" val="786"/>
</p:tagLst>
</file>

<file path=ppt/tags/tag43.xml><?xml version="1.0" encoding="utf-8"?>
<p:tagLst xmlns:p="http://schemas.openxmlformats.org/presentationml/2006/main">
  <p:tag name="AS_UNIQUEID" val="787"/>
</p:tagLst>
</file>

<file path=ppt/tags/tag44.xml><?xml version="1.0" encoding="utf-8"?>
<p:tagLst xmlns:p="http://schemas.openxmlformats.org/presentationml/2006/main">
  <p:tag name="AS_UNIQUEID" val="788"/>
</p:tagLst>
</file>

<file path=ppt/tags/tag45.xml><?xml version="1.0" encoding="utf-8"?>
<p:tagLst xmlns:p="http://schemas.openxmlformats.org/presentationml/2006/main">
  <p:tag name="AS_UNIQUEID" val="789"/>
</p:tagLst>
</file>

<file path=ppt/tags/tag46.xml><?xml version="1.0" encoding="utf-8"?>
<p:tagLst xmlns:p="http://schemas.openxmlformats.org/presentationml/2006/main">
  <p:tag name="AS_UNIQUEID" val="790"/>
</p:tagLst>
</file>

<file path=ppt/tags/tag47.xml><?xml version="1.0" encoding="utf-8"?>
<p:tagLst xmlns:p="http://schemas.openxmlformats.org/presentationml/2006/main">
  <p:tag name="AS_UNIQUEID" val="791"/>
</p:tagLst>
</file>

<file path=ppt/tags/tag48.xml><?xml version="1.0" encoding="utf-8"?>
<p:tagLst xmlns:p="http://schemas.openxmlformats.org/presentationml/2006/main">
  <p:tag name="AS_UNIQUEID" val="792"/>
</p:tagLst>
</file>

<file path=ppt/tags/tag49.xml><?xml version="1.0" encoding="utf-8"?>
<p:tagLst xmlns:p="http://schemas.openxmlformats.org/presentationml/2006/main">
  <p:tag name="AS_UNIQUEID" val="793"/>
</p:tagLst>
</file>

<file path=ppt/tags/tag5.xml><?xml version="1.0" encoding="utf-8"?>
<p:tagLst xmlns:p="http://schemas.openxmlformats.org/presentationml/2006/main">
  <p:tag name="AS_UNIQUEID" val="735"/>
</p:tagLst>
</file>

<file path=ppt/tags/tag50.xml><?xml version="1.0" encoding="utf-8"?>
<p:tagLst xmlns:p="http://schemas.openxmlformats.org/presentationml/2006/main">
  <p:tag name="AS_UNIQUEID" val="794"/>
</p:tagLst>
</file>

<file path=ppt/tags/tag51.xml><?xml version="1.0" encoding="utf-8"?>
<p:tagLst xmlns:p="http://schemas.openxmlformats.org/presentationml/2006/main">
  <p:tag name="AS_UNIQUEID" val="795"/>
</p:tagLst>
</file>

<file path=ppt/tags/tag52.xml><?xml version="1.0" encoding="utf-8"?>
<p:tagLst xmlns:p="http://schemas.openxmlformats.org/presentationml/2006/main">
  <p:tag name="AS_UNIQUEID" val="796"/>
</p:tagLst>
</file>

<file path=ppt/tags/tag53.xml><?xml version="1.0" encoding="utf-8"?>
<p:tagLst xmlns:p="http://schemas.openxmlformats.org/presentationml/2006/main">
  <p:tag name="AS_UNIQUEID" val="797"/>
</p:tagLst>
</file>

<file path=ppt/tags/tag54.xml><?xml version="1.0" encoding="utf-8"?>
<p:tagLst xmlns:p="http://schemas.openxmlformats.org/presentationml/2006/main">
  <p:tag name="AS_UNIQUEID" val="1844"/>
</p:tagLst>
</file>

<file path=ppt/tags/tag55.xml><?xml version="1.0" encoding="utf-8"?>
<p:tagLst xmlns:p="http://schemas.openxmlformats.org/presentationml/2006/main">
  <p:tag name="AS_UNIQUEID" val="1863"/>
</p:tagLst>
</file>

<file path=ppt/tags/tag56.xml><?xml version="1.0" encoding="utf-8"?>
<p:tagLst xmlns:p="http://schemas.openxmlformats.org/presentationml/2006/main">
  <p:tag name="AS_UNIQUEID" val="1860"/>
</p:tagLst>
</file>

<file path=ppt/tags/tag57.xml><?xml version="1.0" encoding="utf-8"?>
<p:tagLst xmlns:p="http://schemas.openxmlformats.org/presentationml/2006/main">
  <p:tag name="AS_UNIQUEID" val="1903"/>
</p:tagLst>
</file>

<file path=ppt/tags/tag58.xml><?xml version="1.0" encoding="utf-8"?>
<p:tagLst xmlns:p="http://schemas.openxmlformats.org/presentationml/2006/main">
  <p:tag name="AS_UNIQUEID" val="1904"/>
</p:tagLst>
</file>

<file path=ppt/tags/tag59.xml><?xml version="1.0" encoding="utf-8"?>
<p:tagLst xmlns:p="http://schemas.openxmlformats.org/presentationml/2006/main">
  <p:tag name="AS_UNIQUEID" val="1931"/>
</p:tagLst>
</file>

<file path=ppt/tags/tag6.xml><?xml version="1.0" encoding="utf-8"?>
<p:tagLst xmlns:p="http://schemas.openxmlformats.org/presentationml/2006/main">
  <p:tag name="AS_UNIQUEID" val="736"/>
</p:tagLst>
</file>

<file path=ppt/tags/tag60.xml><?xml version="1.0" encoding="utf-8"?>
<p:tagLst xmlns:p="http://schemas.openxmlformats.org/presentationml/2006/main">
  <p:tag name="AS_UNIQUEID" val="1932"/>
</p:tagLst>
</file>

<file path=ppt/tags/tag61.xml><?xml version="1.0" encoding="utf-8"?>
<p:tagLst xmlns:p="http://schemas.openxmlformats.org/presentationml/2006/main">
  <p:tag name="AS_UNIQUEID" val="1933"/>
</p:tagLst>
</file>

<file path=ppt/tags/tag62.xml><?xml version="1.0" encoding="utf-8"?>
<p:tagLst xmlns:p="http://schemas.openxmlformats.org/presentationml/2006/main">
  <p:tag name="AS_UNIQUEID" val="1929"/>
</p:tagLst>
</file>

<file path=ppt/tags/tag63.xml><?xml version="1.0" encoding="utf-8"?>
<p:tagLst xmlns:p="http://schemas.openxmlformats.org/presentationml/2006/main">
  <p:tag name="AS_UNIQUEID" val="1933"/>
</p:tagLst>
</file>

<file path=ppt/tags/tag64.xml><?xml version="1.0" encoding="utf-8"?>
<p:tagLst xmlns:p="http://schemas.openxmlformats.org/presentationml/2006/main">
  <p:tag name="AS_UNIQUEID" val="1933"/>
</p:tagLst>
</file>

<file path=ppt/tags/tag7.xml><?xml version="1.0" encoding="utf-8"?>
<p:tagLst xmlns:p="http://schemas.openxmlformats.org/presentationml/2006/main">
  <p:tag name="AS_UNIQUEID" val="738"/>
</p:tagLst>
</file>

<file path=ppt/tags/tag8.xml><?xml version="1.0" encoding="utf-8"?>
<p:tagLst xmlns:p="http://schemas.openxmlformats.org/presentationml/2006/main">
  <p:tag name="AS_UNIQUEID" val="739"/>
</p:tagLst>
</file>

<file path=ppt/tags/tag9.xml><?xml version="1.0" encoding="utf-8"?>
<p:tagLst xmlns:p="http://schemas.openxmlformats.org/presentationml/2006/main">
  <p:tag name="AS_UNIQUEID" val="74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1869</Words>
  <Application>WPS 演示</Application>
  <PresentationFormat>On-screen Show (4:3)</PresentationFormat>
  <Paragraphs>271</Paragraphs>
  <Slides>17</Slides>
  <Notes>1</Notes>
  <HiddenSlides>2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等线</vt:lpstr>
      <vt:lpstr>楷体_GB2312</vt:lpstr>
      <vt:lpstr>Times New Roman</vt:lpstr>
      <vt:lpstr>微软雅黑</vt:lpstr>
      <vt:lpstr>华文楷体</vt:lpstr>
      <vt:lpstr>黑体</vt:lpstr>
      <vt:lpstr>Times New Roman</vt:lpstr>
      <vt:lpstr>华文新魏</vt:lpstr>
      <vt:lpstr>Wingdings</vt:lpstr>
      <vt:lpstr>Arial Unicode MS</vt:lpstr>
      <vt:lpstr>Office 主题</vt:lpstr>
      <vt:lpstr>Equation.3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32</cp:revision>
  <cp:lastPrinted>2021-06-28T09:56:00Z</cp:lastPrinted>
  <dcterms:created xsi:type="dcterms:W3CDTF">2021-06-28T09:56:00Z</dcterms:created>
  <dcterms:modified xsi:type="dcterms:W3CDTF">2023-10-17T03:00:33Z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52F72EE03A8F41D2B54F11900146C8FD</vt:lpwstr>
  </property>
  <property fmtid="{D5CDD505-2E9C-101B-9397-08002B2CF9AE}" pid="7" name="KSOProductBuildVer">
    <vt:lpwstr>2052-10.8.2.6726</vt:lpwstr>
  </property>
</Properties>
</file>